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9" r:id="rId4"/>
    <p:sldId id="260" r:id="rId5"/>
    <p:sldId id="263" r:id="rId6"/>
    <p:sldId id="277" r:id="rId7"/>
    <p:sldId id="279" r:id="rId8"/>
    <p:sldId id="281" r:id="rId9"/>
    <p:sldId id="280" r:id="rId10"/>
    <p:sldId id="282" r:id="rId11"/>
    <p:sldId id="283" r:id="rId12"/>
    <p:sldId id="284" r:id="rId13"/>
    <p:sldId id="285" r:id="rId14"/>
    <p:sldId id="286" r:id="rId15"/>
    <p:sldId id="288" r:id="rId16"/>
    <p:sldId id="294" r:id="rId17"/>
    <p:sldId id="295" r:id="rId18"/>
    <p:sldId id="297" r:id="rId19"/>
    <p:sldId id="296" r:id="rId20"/>
    <p:sldId id="292" r:id="rId21"/>
    <p:sldId id="303" r:id="rId22"/>
    <p:sldId id="300" r:id="rId23"/>
    <p:sldId id="301" r:id="rId24"/>
    <p:sldId id="302" r:id="rId25"/>
    <p:sldId id="304" r:id="rId26"/>
    <p:sldId id="305" r:id="rId27"/>
    <p:sldId id="307" r:id="rId28"/>
    <p:sldId id="308" r:id="rId29"/>
    <p:sldId id="310" r:id="rId30"/>
    <p:sldId id="306" r:id="rId31"/>
    <p:sldId id="311" r:id="rId32"/>
    <p:sldId id="309" r:id="rId33"/>
    <p:sldId id="312" r:id="rId34"/>
    <p:sldId id="313" r:id="rId35"/>
    <p:sldId id="314" r:id="rId36"/>
    <p:sldId id="315" r:id="rId37"/>
    <p:sldId id="320" r:id="rId38"/>
    <p:sldId id="321" r:id="rId39"/>
    <p:sldId id="318" r:id="rId40"/>
    <p:sldId id="319" r:id="rId41"/>
    <p:sldId id="3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A0CF6-ABB7-4E94-994B-3E2A310805F1}" v="71" dt="2024-09-26T04:44:45.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3447" autoAdjust="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213717-88CB-427D-B88E-123B1C5553D2}" type="doc">
      <dgm:prSet loTypeId="urn:microsoft.com/office/officeart/2018/2/layout/IconVerticalSolidList" loCatId="icon" qsTypeId="urn:microsoft.com/office/officeart/2005/8/quickstyle/simple2" qsCatId="simple" csTypeId="urn:microsoft.com/office/officeart/2018/5/colors/Iconchunking_neutralbg_colorful1" csCatId="colorful" phldr="1"/>
      <dgm:spPr/>
      <dgm:t>
        <a:bodyPr/>
        <a:lstStyle/>
        <a:p>
          <a:endParaRPr lang="en-US"/>
        </a:p>
      </dgm:t>
    </dgm:pt>
    <dgm:pt modelId="{A67F5C0A-6894-4A8B-BE1E-F96CDCC42EB3}">
      <dgm:prSet/>
      <dgm:spPr/>
      <dgm:t>
        <a:bodyPr/>
        <a:lstStyle/>
        <a:p>
          <a:pPr>
            <a:lnSpc>
              <a:spcPct val="100000"/>
            </a:lnSpc>
          </a:pPr>
          <a:r>
            <a:rPr lang="en-US"/>
            <a:t>1. Data Description</a:t>
          </a:r>
        </a:p>
      </dgm:t>
    </dgm:pt>
    <dgm:pt modelId="{DF9AE55D-DAE7-4392-B0D7-1CDFA186C69C}" type="parTrans" cxnId="{BD0089F3-C49C-49E0-A661-3CB4F3F5149C}">
      <dgm:prSet/>
      <dgm:spPr/>
      <dgm:t>
        <a:bodyPr/>
        <a:lstStyle/>
        <a:p>
          <a:endParaRPr lang="en-US"/>
        </a:p>
      </dgm:t>
    </dgm:pt>
    <dgm:pt modelId="{AAAEAAC4-BF39-4420-8DA0-B973B0ED3E33}" type="sibTrans" cxnId="{BD0089F3-C49C-49E0-A661-3CB4F3F5149C}">
      <dgm:prSet/>
      <dgm:spPr/>
      <dgm:t>
        <a:bodyPr/>
        <a:lstStyle/>
        <a:p>
          <a:endParaRPr lang="en-US"/>
        </a:p>
      </dgm:t>
    </dgm:pt>
    <dgm:pt modelId="{65BC9B80-1D36-45C2-8224-EDA73D2B1256}">
      <dgm:prSet/>
      <dgm:spPr/>
      <dgm:t>
        <a:bodyPr/>
        <a:lstStyle/>
        <a:p>
          <a:pPr>
            <a:lnSpc>
              <a:spcPct val="100000"/>
            </a:lnSpc>
          </a:pPr>
          <a:r>
            <a:rPr lang="en-US"/>
            <a:t>2. Data Attributes</a:t>
          </a:r>
        </a:p>
      </dgm:t>
    </dgm:pt>
    <dgm:pt modelId="{78119F5C-B366-49BC-A50F-8ECCC02F27AB}" type="parTrans" cxnId="{0F3C658C-53C3-49CE-A42A-5AB1158623FC}">
      <dgm:prSet/>
      <dgm:spPr/>
      <dgm:t>
        <a:bodyPr/>
        <a:lstStyle/>
        <a:p>
          <a:endParaRPr lang="en-US"/>
        </a:p>
      </dgm:t>
    </dgm:pt>
    <dgm:pt modelId="{33AEC0E5-A7B0-4D89-83DE-205CD2FC4346}" type="sibTrans" cxnId="{0F3C658C-53C3-49CE-A42A-5AB1158623FC}">
      <dgm:prSet/>
      <dgm:spPr/>
      <dgm:t>
        <a:bodyPr/>
        <a:lstStyle/>
        <a:p>
          <a:endParaRPr lang="en-US"/>
        </a:p>
      </dgm:t>
    </dgm:pt>
    <dgm:pt modelId="{DB8A06C9-BC76-4C69-9357-DF96CDDE5C29}">
      <dgm:prSet/>
      <dgm:spPr/>
      <dgm:t>
        <a:bodyPr/>
        <a:lstStyle/>
        <a:p>
          <a:pPr>
            <a:lnSpc>
              <a:spcPct val="100000"/>
            </a:lnSpc>
          </a:pPr>
          <a:r>
            <a:rPr lang="en-US"/>
            <a:t>3.Data Visualization</a:t>
          </a:r>
        </a:p>
      </dgm:t>
    </dgm:pt>
    <dgm:pt modelId="{6F1B228A-68BE-456A-939B-73263F1D2C9B}" type="parTrans" cxnId="{37B8AF05-7001-4B70-9508-F1E0AEAFE1EB}">
      <dgm:prSet/>
      <dgm:spPr/>
      <dgm:t>
        <a:bodyPr/>
        <a:lstStyle/>
        <a:p>
          <a:endParaRPr lang="en-US"/>
        </a:p>
      </dgm:t>
    </dgm:pt>
    <dgm:pt modelId="{FDC01226-C066-4C93-90F1-B325BF5E529F}" type="sibTrans" cxnId="{37B8AF05-7001-4B70-9508-F1E0AEAFE1EB}">
      <dgm:prSet/>
      <dgm:spPr/>
      <dgm:t>
        <a:bodyPr/>
        <a:lstStyle/>
        <a:p>
          <a:endParaRPr lang="en-US"/>
        </a:p>
      </dgm:t>
    </dgm:pt>
    <dgm:pt modelId="{508A831C-5A66-4A52-B73E-67DBBB83B31D}">
      <dgm:prSet/>
      <dgm:spPr/>
      <dgm:t>
        <a:bodyPr/>
        <a:lstStyle/>
        <a:p>
          <a:pPr>
            <a:lnSpc>
              <a:spcPct val="100000"/>
            </a:lnSpc>
          </a:pPr>
          <a:r>
            <a:rPr lang="en-US"/>
            <a:t>4.Regression</a:t>
          </a:r>
        </a:p>
      </dgm:t>
    </dgm:pt>
    <dgm:pt modelId="{9A22765C-4043-43B6-BBEB-BB54F94D23A5}" type="parTrans" cxnId="{E15B1209-C40E-4AAC-AE7B-2CBDD99CA55A}">
      <dgm:prSet/>
      <dgm:spPr/>
      <dgm:t>
        <a:bodyPr/>
        <a:lstStyle/>
        <a:p>
          <a:endParaRPr lang="en-US"/>
        </a:p>
      </dgm:t>
    </dgm:pt>
    <dgm:pt modelId="{085234F8-0003-42F2-9B74-D0E88E37E8D6}" type="sibTrans" cxnId="{E15B1209-C40E-4AAC-AE7B-2CBDD99CA55A}">
      <dgm:prSet/>
      <dgm:spPr/>
      <dgm:t>
        <a:bodyPr/>
        <a:lstStyle/>
        <a:p>
          <a:endParaRPr lang="en-US"/>
        </a:p>
      </dgm:t>
    </dgm:pt>
    <dgm:pt modelId="{6087598E-E5EE-4395-9A43-1EB5287F524D}">
      <dgm:prSet/>
      <dgm:spPr/>
      <dgm:t>
        <a:bodyPr/>
        <a:lstStyle/>
        <a:p>
          <a:pPr>
            <a:lnSpc>
              <a:spcPct val="100000"/>
            </a:lnSpc>
          </a:pPr>
          <a:r>
            <a:rPr lang="en-US"/>
            <a:t>5. Model Analysis – KNN &amp; NB</a:t>
          </a:r>
        </a:p>
      </dgm:t>
    </dgm:pt>
    <dgm:pt modelId="{51ED40C2-074C-489A-BD5B-6B366491802C}" type="parTrans" cxnId="{89692004-33F5-467B-8A1B-2FC7CD909479}">
      <dgm:prSet/>
      <dgm:spPr/>
      <dgm:t>
        <a:bodyPr/>
        <a:lstStyle/>
        <a:p>
          <a:endParaRPr lang="en-US"/>
        </a:p>
      </dgm:t>
    </dgm:pt>
    <dgm:pt modelId="{C92734B5-AEDE-4001-BEFB-19C8382CE215}" type="sibTrans" cxnId="{89692004-33F5-467B-8A1B-2FC7CD909479}">
      <dgm:prSet/>
      <dgm:spPr/>
      <dgm:t>
        <a:bodyPr/>
        <a:lstStyle/>
        <a:p>
          <a:endParaRPr lang="en-US"/>
        </a:p>
      </dgm:t>
    </dgm:pt>
    <dgm:pt modelId="{00F12003-1BB3-4DCB-85A3-1F660ADE682E}">
      <dgm:prSet/>
      <dgm:spPr/>
      <dgm:t>
        <a:bodyPr/>
        <a:lstStyle/>
        <a:p>
          <a:pPr>
            <a:lnSpc>
              <a:spcPct val="100000"/>
            </a:lnSpc>
          </a:pPr>
          <a:r>
            <a:rPr lang="en-US"/>
            <a:t>6. SVM Model Analysis</a:t>
          </a:r>
        </a:p>
      </dgm:t>
    </dgm:pt>
    <dgm:pt modelId="{19AE0A23-78A1-47F7-A459-7FC30F90ECCD}" type="parTrans" cxnId="{8E99A53A-2B8D-48F7-B614-73CED8652A71}">
      <dgm:prSet/>
      <dgm:spPr/>
      <dgm:t>
        <a:bodyPr/>
        <a:lstStyle/>
        <a:p>
          <a:endParaRPr lang="en-US"/>
        </a:p>
      </dgm:t>
    </dgm:pt>
    <dgm:pt modelId="{7E5B7105-5064-4F37-9446-36C4DA58DC02}" type="sibTrans" cxnId="{8E99A53A-2B8D-48F7-B614-73CED8652A71}">
      <dgm:prSet/>
      <dgm:spPr/>
      <dgm:t>
        <a:bodyPr/>
        <a:lstStyle/>
        <a:p>
          <a:endParaRPr lang="en-US"/>
        </a:p>
      </dgm:t>
    </dgm:pt>
    <dgm:pt modelId="{B768476B-E239-4334-9E13-87972D58BD14}">
      <dgm:prSet/>
      <dgm:spPr/>
      <dgm:t>
        <a:bodyPr/>
        <a:lstStyle/>
        <a:p>
          <a:pPr>
            <a:lnSpc>
              <a:spcPct val="100000"/>
            </a:lnSpc>
          </a:pPr>
          <a:r>
            <a:rPr lang="en-US" dirty="0"/>
            <a:t>7.Random Forest</a:t>
          </a:r>
        </a:p>
      </dgm:t>
    </dgm:pt>
    <dgm:pt modelId="{CE433B47-0662-4987-9F15-43C207583EA3}" type="parTrans" cxnId="{B7B3541F-8C5B-4F64-90D6-59447999B2F5}">
      <dgm:prSet/>
      <dgm:spPr/>
      <dgm:t>
        <a:bodyPr/>
        <a:lstStyle/>
        <a:p>
          <a:endParaRPr lang="en-US"/>
        </a:p>
      </dgm:t>
    </dgm:pt>
    <dgm:pt modelId="{469FB993-AE9B-4456-8DDC-B259DC21E5D1}" type="sibTrans" cxnId="{B7B3541F-8C5B-4F64-90D6-59447999B2F5}">
      <dgm:prSet/>
      <dgm:spPr/>
      <dgm:t>
        <a:bodyPr/>
        <a:lstStyle/>
        <a:p>
          <a:endParaRPr lang="en-US"/>
        </a:p>
      </dgm:t>
    </dgm:pt>
    <dgm:pt modelId="{AD9884B1-041E-4CFE-B43F-3F2CB9723D99}" type="pres">
      <dgm:prSet presAssocID="{57213717-88CB-427D-B88E-123B1C5553D2}" presName="root" presStyleCnt="0">
        <dgm:presLayoutVars>
          <dgm:dir/>
          <dgm:resizeHandles val="exact"/>
        </dgm:presLayoutVars>
      </dgm:prSet>
      <dgm:spPr/>
    </dgm:pt>
    <dgm:pt modelId="{A6EEF13F-7276-48C5-8866-02DD9D0E1EAE}" type="pres">
      <dgm:prSet presAssocID="{A67F5C0A-6894-4A8B-BE1E-F96CDCC42EB3}" presName="compNode" presStyleCnt="0"/>
      <dgm:spPr/>
    </dgm:pt>
    <dgm:pt modelId="{FC84C67C-4338-45D4-9A8C-ED464AB4ECC1}" type="pres">
      <dgm:prSet presAssocID="{A67F5C0A-6894-4A8B-BE1E-F96CDCC42EB3}" presName="bgRect" presStyleLbl="bgShp" presStyleIdx="0" presStyleCnt="7"/>
      <dgm:spPr/>
    </dgm:pt>
    <dgm:pt modelId="{BECE27B5-E5D6-48D0-BD14-C335913928F1}" type="pres">
      <dgm:prSet presAssocID="{A67F5C0A-6894-4A8B-BE1E-F96CDCC42EB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DDA3DEC-7439-4032-80B4-C1EC8A9C54A1}" type="pres">
      <dgm:prSet presAssocID="{A67F5C0A-6894-4A8B-BE1E-F96CDCC42EB3}" presName="spaceRect" presStyleCnt="0"/>
      <dgm:spPr/>
    </dgm:pt>
    <dgm:pt modelId="{909549A3-882C-4EC1-A1A8-C8913DCEADB3}" type="pres">
      <dgm:prSet presAssocID="{A67F5C0A-6894-4A8B-BE1E-F96CDCC42EB3}" presName="parTx" presStyleLbl="revTx" presStyleIdx="0" presStyleCnt="7">
        <dgm:presLayoutVars>
          <dgm:chMax val="0"/>
          <dgm:chPref val="0"/>
        </dgm:presLayoutVars>
      </dgm:prSet>
      <dgm:spPr/>
    </dgm:pt>
    <dgm:pt modelId="{72A41B7D-7FA5-4856-9CC2-679A4566FD49}" type="pres">
      <dgm:prSet presAssocID="{AAAEAAC4-BF39-4420-8DA0-B973B0ED3E33}" presName="sibTrans" presStyleCnt="0"/>
      <dgm:spPr/>
    </dgm:pt>
    <dgm:pt modelId="{C0811051-A432-4FD0-82E0-A419BFF4287E}" type="pres">
      <dgm:prSet presAssocID="{65BC9B80-1D36-45C2-8224-EDA73D2B1256}" presName="compNode" presStyleCnt="0"/>
      <dgm:spPr/>
    </dgm:pt>
    <dgm:pt modelId="{6614AE73-2C1C-48A3-AA96-427B32D1F38F}" type="pres">
      <dgm:prSet presAssocID="{65BC9B80-1D36-45C2-8224-EDA73D2B1256}" presName="bgRect" presStyleLbl="bgShp" presStyleIdx="1" presStyleCnt="7"/>
      <dgm:spPr/>
    </dgm:pt>
    <dgm:pt modelId="{F26881B4-7433-4B02-B64F-9DFA9C49E78B}" type="pres">
      <dgm:prSet presAssocID="{65BC9B80-1D36-45C2-8224-EDA73D2B1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3A0DB66-8291-47F3-B467-1EC0CCA5D9C3}" type="pres">
      <dgm:prSet presAssocID="{65BC9B80-1D36-45C2-8224-EDA73D2B1256}" presName="spaceRect" presStyleCnt="0"/>
      <dgm:spPr/>
    </dgm:pt>
    <dgm:pt modelId="{5F0880C4-F454-40ED-AA6C-D1BBE1CA4272}" type="pres">
      <dgm:prSet presAssocID="{65BC9B80-1D36-45C2-8224-EDA73D2B1256}" presName="parTx" presStyleLbl="revTx" presStyleIdx="1" presStyleCnt="7">
        <dgm:presLayoutVars>
          <dgm:chMax val="0"/>
          <dgm:chPref val="0"/>
        </dgm:presLayoutVars>
      </dgm:prSet>
      <dgm:spPr/>
    </dgm:pt>
    <dgm:pt modelId="{57320DC8-4E87-4B5F-B4DE-22BC1D8C3FE3}" type="pres">
      <dgm:prSet presAssocID="{33AEC0E5-A7B0-4D89-83DE-205CD2FC4346}" presName="sibTrans" presStyleCnt="0"/>
      <dgm:spPr/>
    </dgm:pt>
    <dgm:pt modelId="{4E04EA85-731C-455A-9899-0DE4D51656B9}" type="pres">
      <dgm:prSet presAssocID="{DB8A06C9-BC76-4C69-9357-DF96CDDE5C29}" presName="compNode" presStyleCnt="0"/>
      <dgm:spPr/>
    </dgm:pt>
    <dgm:pt modelId="{6D1FE0F9-6D54-4A51-A5CB-57D0EE2C5501}" type="pres">
      <dgm:prSet presAssocID="{DB8A06C9-BC76-4C69-9357-DF96CDDE5C29}" presName="bgRect" presStyleLbl="bgShp" presStyleIdx="2" presStyleCnt="7"/>
      <dgm:spPr/>
    </dgm:pt>
    <dgm:pt modelId="{5CA32E0F-0675-4FC2-A445-A14588F20950}" type="pres">
      <dgm:prSet presAssocID="{DB8A06C9-BC76-4C69-9357-DF96CDDE5C2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r"/>
        </a:ext>
      </dgm:extLst>
    </dgm:pt>
    <dgm:pt modelId="{71D60BC0-23F5-4EC5-9BAD-BA22C24C5694}" type="pres">
      <dgm:prSet presAssocID="{DB8A06C9-BC76-4C69-9357-DF96CDDE5C29}" presName="spaceRect" presStyleCnt="0"/>
      <dgm:spPr/>
    </dgm:pt>
    <dgm:pt modelId="{ED904274-C2DF-436A-9044-EDE4C2EB4AC9}" type="pres">
      <dgm:prSet presAssocID="{DB8A06C9-BC76-4C69-9357-DF96CDDE5C29}" presName="parTx" presStyleLbl="revTx" presStyleIdx="2" presStyleCnt="7">
        <dgm:presLayoutVars>
          <dgm:chMax val="0"/>
          <dgm:chPref val="0"/>
        </dgm:presLayoutVars>
      </dgm:prSet>
      <dgm:spPr/>
    </dgm:pt>
    <dgm:pt modelId="{4FFDA7C1-376C-49EC-8DBC-B32ECCC62335}" type="pres">
      <dgm:prSet presAssocID="{FDC01226-C066-4C93-90F1-B325BF5E529F}" presName="sibTrans" presStyleCnt="0"/>
      <dgm:spPr/>
    </dgm:pt>
    <dgm:pt modelId="{13F24A0C-129C-4D15-A02B-3E7D609A7B2C}" type="pres">
      <dgm:prSet presAssocID="{508A831C-5A66-4A52-B73E-67DBBB83B31D}" presName="compNode" presStyleCnt="0"/>
      <dgm:spPr/>
    </dgm:pt>
    <dgm:pt modelId="{609C1A89-278D-412B-B6AA-B08C0BF80303}" type="pres">
      <dgm:prSet presAssocID="{508A831C-5A66-4A52-B73E-67DBBB83B31D}" presName="bgRect" presStyleLbl="bgShp" presStyleIdx="3" presStyleCnt="7"/>
      <dgm:spPr/>
    </dgm:pt>
    <dgm:pt modelId="{7BD27B20-D0AD-4F8E-846F-59BBD7801B6D}" type="pres">
      <dgm:prSet presAssocID="{508A831C-5A66-4A52-B73E-67DBBB83B31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ophy"/>
        </a:ext>
      </dgm:extLst>
    </dgm:pt>
    <dgm:pt modelId="{4C89B859-6BC1-46C1-A572-B890A987DF52}" type="pres">
      <dgm:prSet presAssocID="{508A831C-5A66-4A52-B73E-67DBBB83B31D}" presName="spaceRect" presStyleCnt="0"/>
      <dgm:spPr/>
    </dgm:pt>
    <dgm:pt modelId="{AE7985DA-A925-4C83-8C64-43C65AEF5724}" type="pres">
      <dgm:prSet presAssocID="{508A831C-5A66-4A52-B73E-67DBBB83B31D}" presName="parTx" presStyleLbl="revTx" presStyleIdx="3" presStyleCnt="7">
        <dgm:presLayoutVars>
          <dgm:chMax val="0"/>
          <dgm:chPref val="0"/>
        </dgm:presLayoutVars>
      </dgm:prSet>
      <dgm:spPr/>
    </dgm:pt>
    <dgm:pt modelId="{72E822DA-256B-487A-BAAB-371FA770A005}" type="pres">
      <dgm:prSet presAssocID="{085234F8-0003-42F2-9B74-D0E88E37E8D6}" presName="sibTrans" presStyleCnt="0"/>
      <dgm:spPr/>
    </dgm:pt>
    <dgm:pt modelId="{567C3702-415D-4406-A890-43002E164423}" type="pres">
      <dgm:prSet presAssocID="{6087598E-E5EE-4395-9A43-1EB5287F524D}" presName="compNode" presStyleCnt="0"/>
      <dgm:spPr/>
    </dgm:pt>
    <dgm:pt modelId="{19D82CD6-2278-48BE-8497-D80F10E7E9DD}" type="pres">
      <dgm:prSet presAssocID="{6087598E-E5EE-4395-9A43-1EB5287F524D}" presName="bgRect" presStyleLbl="bgShp" presStyleIdx="4" presStyleCnt="7" custLinFactNeighborY="1426"/>
      <dgm:spPr/>
    </dgm:pt>
    <dgm:pt modelId="{BDE8B6C0-AACA-438B-8088-40A11721EE0F}" type="pres">
      <dgm:prSet presAssocID="{6087598E-E5EE-4395-9A43-1EB5287F524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enn Diagram"/>
        </a:ext>
      </dgm:extLst>
    </dgm:pt>
    <dgm:pt modelId="{F71F1A7E-AAA2-4CE9-8B0F-EAC3DB5C2692}" type="pres">
      <dgm:prSet presAssocID="{6087598E-E5EE-4395-9A43-1EB5287F524D}" presName="spaceRect" presStyleCnt="0"/>
      <dgm:spPr/>
    </dgm:pt>
    <dgm:pt modelId="{3306F469-D80E-412D-B66E-1FC1B9BBA3A0}" type="pres">
      <dgm:prSet presAssocID="{6087598E-E5EE-4395-9A43-1EB5287F524D}" presName="parTx" presStyleLbl="revTx" presStyleIdx="4" presStyleCnt="7">
        <dgm:presLayoutVars>
          <dgm:chMax val="0"/>
          <dgm:chPref val="0"/>
        </dgm:presLayoutVars>
      </dgm:prSet>
      <dgm:spPr/>
    </dgm:pt>
    <dgm:pt modelId="{36C58BA1-DA67-40ED-A1D7-511A05261433}" type="pres">
      <dgm:prSet presAssocID="{C92734B5-AEDE-4001-BEFB-19C8382CE215}" presName="sibTrans" presStyleCnt="0"/>
      <dgm:spPr/>
    </dgm:pt>
    <dgm:pt modelId="{CD76052C-9971-422F-B7FF-CB85AD50ED3E}" type="pres">
      <dgm:prSet presAssocID="{00F12003-1BB3-4DCB-85A3-1F660ADE682E}" presName="compNode" presStyleCnt="0"/>
      <dgm:spPr/>
    </dgm:pt>
    <dgm:pt modelId="{AA4F7423-DED7-4ACC-B4E6-250A6C29751C}" type="pres">
      <dgm:prSet presAssocID="{00F12003-1BB3-4DCB-85A3-1F660ADE682E}" presName="bgRect" presStyleLbl="bgShp" presStyleIdx="5" presStyleCnt="7"/>
      <dgm:spPr/>
    </dgm:pt>
    <dgm:pt modelId="{12A9AA65-FA78-477D-8358-D59522824D9D}" type="pres">
      <dgm:prSet presAssocID="{00F12003-1BB3-4DCB-85A3-1F660ADE682E}" presName="iconRect" presStyleLbl="node1" presStyleIdx="5" presStyleCnt="7"/>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6C9BB543-D4B6-4F97-B882-97AC6ABC5C45}" type="pres">
      <dgm:prSet presAssocID="{00F12003-1BB3-4DCB-85A3-1F660ADE682E}" presName="spaceRect" presStyleCnt="0"/>
      <dgm:spPr/>
    </dgm:pt>
    <dgm:pt modelId="{9B1F4430-BD33-4B3C-BF8F-7D41A588449B}" type="pres">
      <dgm:prSet presAssocID="{00F12003-1BB3-4DCB-85A3-1F660ADE682E}" presName="parTx" presStyleLbl="revTx" presStyleIdx="5" presStyleCnt="7">
        <dgm:presLayoutVars>
          <dgm:chMax val="0"/>
          <dgm:chPref val="0"/>
        </dgm:presLayoutVars>
      </dgm:prSet>
      <dgm:spPr/>
    </dgm:pt>
    <dgm:pt modelId="{B69B6C22-DF05-4F00-9BA3-89614FC6FBEE}" type="pres">
      <dgm:prSet presAssocID="{7E5B7105-5064-4F37-9446-36C4DA58DC02}" presName="sibTrans" presStyleCnt="0"/>
      <dgm:spPr/>
    </dgm:pt>
    <dgm:pt modelId="{672B0DA4-0EEC-4949-A038-1E5FAFB3D724}" type="pres">
      <dgm:prSet presAssocID="{B768476B-E239-4334-9E13-87972D58BD14}" presName="compNode" presStyleCnt="0"/>
      <dgm:spPr/>
    </dgm:pt>
    <dgm:pt modelId="{CBD8F5F9-325E-4805-8F07-65DEC1686C37}" type="pres">
      <dgm:prSet presAssocID="{B768476B-E239-4334-9E13-87972D58BD14}" presName="bgRect" presStyleLbl="bgShp" presStyleIdx="6" presStyleCnt="7" custLinFactNeighborY="73"/>
      <dgm:spPr/>
    </dgm:pt>
    <dgm:pt modelId="{8C65A0CD-C373-45AD-8807-FBDDA8CA14CE}" type="pres">
      <dgm:prSet presAssocID="{B768476B-E239-4334-9E13-87972D58BD1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orest scene"/>
        </a:ext>
      </dgm:extLst>
    </dgm:pt>
    <dgm:pt modelId="{718E0B77-1FE1-453A-B4C1-2ED871330D38}" type="pres">
      <dgm:prSet presAssocID="{B768476B-E239-4334-9E13-87972D58BD14}" presName="spaceRect" presStyleCnt="0"/>
      <dgm:spPr/>
    </dgm:pt>
    <dgm:pt modelId="{28F71182-73F6-4A60-8067-D443E0E1BEA4}" type="pres">
      <dgm:prSet presAssocID="{B768476B-E239-4334-9E13-87972D58BD14}" presName="parTx" presStyleLbl="revTx" presStyleIdx="6" presStyleCnt="7">
        <dgm:presLayoutVars>
          <dgm:chMax val="0"/>
          <dgm:chPref val="0"/>
        </dgm:presLayoutVars>
      </dgm:prSet>
      <dgm:spPr/>
    </dgm:pt>
  </dgm:ptLst>
  <dgm:cxnLst>
    <dgm:cxn modelId="{89692004-33F5-467B-8A1B-2FC7CD909479}" srcId="{57213717-88CB-427D-B88E-123B1C5553D2}" destId="{6087598E-E5EE-4395-9A43-1EB5287F524D}" srcOrd="4" destOrd="0" parTransId="{51ED40C2-074C-489A-BD5B-6B366491802C}" sibTransId="{C92734B5-AEDE-4001-BEFB-19C8382CE215}"/>
    <dgm:cxn modelId="{37B8AF05-7001-4B70-9508-F1E0AEAFE1EB}" srcId="{57213717-88CB-427D-B88E-123B1C5553D2}" destId="{DB8A06C9-BC76-4C69-9357-DF96CDDE5C29}" srcOrd="2" destOrd="0" parTransId="{6F1B228A-68BE-456A-939B-73263F1D2C9B}" sibTransId="{FDC01226-C066-4C93-90F1-B325BF5E529F}"/>
    <dgm:cxn modelId="{E15B1209-C40E-4AAC-AE7B-2CBDD99CA55A}" srcId="{57213717-88CB-427D-B88E-123B1C5553D2}" destId="{508A831C-5A66-4A52-B73E-67DBBB83B31D}" srcOrd="3" destOrd="0" parTransId="{9A22765C-4043-43B6-BBEB-BB54F94D23A5}" sibTransId="{085234F8-0003-42F2-9B74-D0E88E37E8D6}"/>
    <dgm:cxn modelId="{B7B3541F-8C5B-4F64-90D6-59447999B2F5}" srcId="{57213717-88CB-427D-B88E-123B1C5553D2}" destId="{B768476B-E239-4334-9E13-87972D58BD14}" srcOrd="6" destOrd="0" parTransId="{CE433B47-0662-4987-9F15-43C207583EA3}" sibTransId="{469FB993-AE9B-4456-8DDC-B259DC21E5D1}"/>
    <dgm:cxn modelId="{CDD3632E-4F8B-49F1-8FA3-28C01D082E9E}" type="presOf" srcId="{00F12003-1BB3-4DCB-85A3-1F660ADE682E}" destId="{9B1F4430-BD33-4B3C-BF8F-7D41A588449B}" srcOrd="0" destOrd="0" presId="urn:microsoft.com/office/officeart/2018/2/layout/IconVerticalSolidList"/>
    <dgm:cxn modelId="{8E99A53A-2B8D-48F7-B614-73CED8652A71}" srcId="{57213717-88CB-427D-B88E-123B1C5553D2}" destId="{00F12003-1BB3-4DCB-85A3-1F660ADE682E}" srcOrd="5" destOrd="0" parTransId="{19AE0A23-78A1-47F7-A459-7FC30F90ECCD}" sibTransId="{7E5B7105-5064-4F37-9446-36C4DA58DC02}"/>
    <dgm:cxn modelId="{03688F3D-CD6F-458A-A38A-E69E001F904F}" type="presOf" srcId="{57213717-88CB-427D-B88E-123B1C5553D2}" destId="{AD9884B1-041E-4CFE-B43F-3F2CB9723D99}" srcOrd="0" destOrd="0" presId="urn:microsoft.com/office/officeart/2018/2/layout/IconVerticalSolidList"/>
    <dgm:cxn modelId="{3EBEFE45-D38D-4BA6-A1C4-B048D70BAAF9}" type="presOf" srcId="{65BC9B80-1D36-45C2-8224-EDA73D2B1256}" destId="{5F0880C4-F454-40ED-AA6C-D1BBE1CA4272}" srcOrd="0" destOrd="0" presId="urn:microsoft.com/office/officeart/2018/2/layout/IconVerticalSolidList"/>
    <dgm:cxn modelId="{C350754A-91C2-44A2-AD8E-25FE275B318D}" type="presOf" srcId="{508A831C-5A66-4A52-B73E-67DBBB83B31D}" destId="{AE7985DA-A925-4C83-8C64-43C65AEF5724}" srcOrd="0" destOrd="0" presId="urn:microsoft.com/office/officeart/2018/2/layout/IconVerticalSolidList"/>
    <dgm:cxn modelId="{C1FC6884-FB5A-4FB3-A049-DDF190E618C6}" type="presOf" srcId="{A67F5C0A-6894-4A8B-BE1E-F96CDCC42EB3}" destId="{909549A3-882C-4EC1-A1A8-C8913DCEADB3}" srcOrd="0" destOrd="0" presId="urn:microsoft.com/office/officeart/2018/2/layout/IconVerticalSolidList"/>
    <dgm:cxn modelId="{0F3C658C-53C3-49CE-A42A-5AB1158623FC}" srcId="{57213717-88CB-427D-B88E-123B1C5553D2}" destId="{65BC9B80-1D36-45C2-8224-EDA73D2B1256}" srcOrd="1" destOrd="0" parTransId="{78119F5C-B366-49BC-A50F-8ECCC02F27AB}" sibTransId="{33AEC0E5-A7B0-4D89-83DE-205CD2FC4346}"/>
    <dgm:cxn modelId="{CD4621B3-2622-452D-AF0C-63AAAFA9A0A9}" type="presOf" srcId="{DB8A06C9-BC76-4C69-9357-DF96CDDE5C29}" destId="{ED904274-C2DF-436A-9044-EDE4C2EB4AC9}" srcOrd="0" destOrd="0" presId="urn:microsoft.com/office/officeart/2018/2/layout/IconVerticalSolidList"/>
    <dgm:cxn modelId="{989861B3-EE0A-4620-A521-DE0FBA6E5FD8}" type="presOf" srcId="{6087598E-E5EE-4395-9A43-1EB5287F524D}" destId="{3306F469-D80E-412D-B66E-1FC1B9BBA3A0}" srcOrd="0" destOrd="0" presId="urn:microsoft.com/office/officeart/2018/2/layout/IconVerticalSolidList"/>
    <dgm:cxn modelId="{F82D26D1-9D95-4779-8795-74E44F0EC0AD}" type="presOf" srcId="{B768476B-E239-4334-9E13-87972D58BD14}" destId="{28F71182-73F6-4A60-8067-D443E0E1BEA4}" srcOrd="0" destOrd="0" presId="urn:microsoft.com/office/officeart/2018/2/layout/IconVerticalSolidList"/>
    <dgm:cxn modelId="{BD0089F3-C49C-49E0-A661-3CB4F3F5149C}" srcId="{57213717-88CB-427D-B88E-123B1C5553D2}" destId="{A67F5C0A-6894-4A8B-BE1E-F96CDCC42EB3}" srcOrd="0" destOrd="0" parTransId="{DF9AE55D-DAE7-4392-B0D7-1CDFA186C69C}" sibTransId="{AAAEAAC4-BF39-4420-8DA0-B973B0ED3E33}"/>
    <dgm:cxn modelId="{92FA3BC7-26A9-42C1-ADC3-E871D84B419B}" type="presParOf" srcId="{AD9884B1-041E-4CFE-B43F-3F2CB9723D99}" destId="{A6EEF13F-7276-48C5-8866-02DD9D0E1EAE}" srcOrd="0" destOrd="0" presId="urn:microsoft.com/office/officeart/2018/2/layout/IconVerticalSolidList"/>
    <dgm:cxn modelId="{6268C9B5-D007-4D2F-9257-7359FFE36923}" type="presParOf" srcId="{A6EEF13F-7276-48C5-8866-02DD9D0E1EAE}" destId="{FC84C67C-4338-45D4-9A8C-ED464AB4ECC1}" srcOrd="0" destOrd="0" presId="urn:microsoft.com/office/officeart/2018/2/layout/IconVerticalSolidList"/>
    <dgm:cxn modelId="{D5107645-5DCC-4C01-9B62-94F38D9CF4C2}" type="presParOf" srcId="{A6EEF13F-7276-48C5-8866-02DD9D0E1EAE}" destId="{BECE27B5-E5D6-48D0-BD14-C335913928F1}" srcOrd="1" destOrd="0" presId="urn:microsoft.com/office/officeart/2018/2/layout/IconVerticalSolidList"/>
    <dgm:cxn modelId="{DD5A7BFF-8409-46EA-8655-950D1AE18966}" type="presParOf" srcId="{A6EEF13F-7276-48C5-8866-02DD9D0E1EAE}" destId="{BDDA3DEC-7439-4032-80B4-C1EC8A9C54A1}" srcOrd="2" destOrd="0" presId="urn:microsoft.com/office/officeart/2018/2/layout/IconVerticalSolidList"/>
    <dgm:cxn modelId="{E3DAC5C7-AB75-48C5-952B-D3335F589914}" type="presParOf" srcId="{A6EEF13F-7276-48C5-8866-02DD9D0E1EAE}" destId="{909549A3-882C-4EC1-A1A8-C8913DCEADB3}" srcOrd="3" destOrd="0" presId="urn:microsoft.com/office/officeart/2018/2/layout/IconVerticalSolidList"/>
    <dgm:cxn modelId="{A8BF03D3-4DD9-4010-B52C-F0495F58999B}" type="presParOf" srcId="{AD9884B1-041E-4CFE-B43F-3F2CB9723D99}" destId="{72A41B7D-7FA5-4856-9CC2-679A4566FD49}" srcOrd="1" destOrd="0" presId="urn:microsoft.com/office/officeart/2018/2/layout/IconVerticalSolidList"/>
    <dgm:cxn modelId="{637DC6EF-F106-496C-B43E-252A071CD623}" type="presParOf" srcId="{AD9884B1-041E-4CFE-B43F-3F2CB9723D99}" destId="{C0811051-A432-4FD0-82E0-A419BFF4287E}" srcOrd="2" destOrd="0" presId="urn:microsoft.com/office/officeart/2018/2/layout/IconVerticalSolidList"/>
    <dgm:cxn modelId="{FC9575B2-37E7-4036-B11A-F38873B001A7}" type="presParOf" srcId="{C0811051-A432-4FD0-82E0-A419BFF4287E}" destId="{6614AE73-2C1C-48A3-AA96-427B32D1F38F}" srcOrd="0" destOrd="0" presId="urn:microsoft.com/office/officeart/2018/2/layout/IconVerticalSolidList"/>
    <dgm:cxn modelId="{A0CE99C3-31DF-4013-ACE8-C9FD02FE033A}" type="presParOf" srcId="{C0811051-A432-4FD0-82E0-A419BFF4287E}" destId="{F26881B4-7433-4B02-B64F-9DFA9C49E78B}" srcOrd="1" destOrd="0" presId="urn:microsoft.com/office/officeart/2018/2/layout/IconVerticalSolidList"/>
    <dgm:cxn modelId="{8B875016-3A5F-4F4A-B6C0-704E3BBD045E}" type="presParOf" srcId="{C0811051-A432-4FD0-82E0-A419BFF4287E}" destId="{B3A0DB66-8291-47F3-B467-1EC0CCA5D9C3}" srcOrd="2" destOrd="0" presId="urn:microsoft.com/office/officeart/2018/2/layout/IconVerticalSolidList"/>
    <dgm:cxn modelId="{BE619361-5004-46FE-AD0A-4121E5B3A8A1}" type="presParOf" srcId="{C0811051-A432-4FD0-82E0-A419BFF4287E}" destId="{5F0880C4-F454-40ED-AA6C-D1BBE1CA4272}" srcOrd="3" destOrd="0" presId="urn:microsoft.com/office/officeart/2018/2/layout/IconVerticalSolidList"/>
    <dgm:cxn modelId="{D5C6995D-8219-43AC-BC79-3D4C0E9FBB50}" type="presParOf" srcId="{AD9884B1-041E-4CFE-B43F-3F2CB9723D99}" destId="{57320DC8-4E87-4B5F-B4DE-22BC1D8C3FE3}" srcOrd="3" destOrd="0" presId="urn:microsoft.com/office/officeart/2018/2/layout/IconVerticalSolidList"/>
    <dgm:cxn modelId="{73F8703D-6928-4B4C-9221-33994CED806C}" type="presParOf" srcId="{AD9884B1-041E-4CFE-B43F-3F2CB9723D99}" destId="{4E04EA85-731C-455A-9899-0DE4D51656B9}" srcOrd="4" destOrd="0" presId="urn:microsoft.com/office/officeart/2018/2/layout/IconVerticalSolidList"/>
    <dgm:cxn modelId="{CCF4902D-C4B9-4CB1-8D6E-8CA148C12881}" type="presParOf" srcId="{4E04EA85-731C-455A-9899-0DE4D51656B9}" destId="{6D1FE0F9-6D54-4A51-A5CB-57D0EE2C5501}" srcOrd="0" destOrd="0" presId="urn:microsoft.com/office/officeart/2018/2/layout/IconVerticalSolidList"/>
    <dgm:cxn modelId="{2C7927BC-E0B4-432C-B20F-E000A516E78D}" type="presParOf" srcId="{4E04EA85-731C-455A-9899-0DE4D51656B9}" destId="{5CA32E0F-0675-4FC2-A445-A14588F20950}" srcOrd="1" destOrd="0" presId="urn:microsoft.com/office/officeart/2018/2/layout/IconVerticalSolidList"/>
    <dgm:cxn modelId="{C7E73316-001E-4010-AD0C-88D4803C33A5}" type="presParOf" srcId="{4E04EA85-731C-455A-9899-0DE4D51656B9}" destId="{71D60BC0-23F5-4EC5-9BAD-BA22C24C5694}" srcOrd="2" destOrd="0" presId="urn:microsoft.com/office/officeart/2018/2/layout/IconVerticalSolidList"/>
    <dgm:cxn modelId="{082BEBF4-4926-417E-B468-B5667E6DEC48}" type="presParOf" srcId="{4E04EA85-731C-455A-9899-0DE4D51656B9}" destId="{ED904274-C2DF-436A-9044-EDE4C2EB4AC9}" srcOrd="3" destOrd="0" presId="urn:microsoft.com/office/officeart/2018/2/layout/IconVerticalSolidList"/>
    <dgm:cxn modelId="{9EE0FC45-0B87-46FE-BF4E-1E447A2B07F4}" type="presParOf" srcId="{AD9884B1-041E-4CFE-B43F-3F2CB9723D99}" destId="{4FFDA7C1-376C-49EC-8DBC-B32ECCC62335}" srcOrd="5" destOrd="0" presId="urn:microsoft.com/office/officeart/2018/2/layout/IconVerticalSolidList"/>
    <dgm:cxn modelId="{0123F564-D2CF-4408-9FC2-A9CB7158D71B}" type="presParOf" srcId="{AD9884B1-041E-4CFE-B43F-3F2CB9723D99}" destId="{13F24A0C-129C-4D15-A02B-3E7D609A7B2C}" srcOrd="6" destOrd="0" presId="urn:microsoft.com/office/officeart/2018/2/layout/IconVerticalSolidList"/>
    <dgm:cxn modelId="{79BD4CC9-F02A-4F36-95F5-47237D16C900}" type="presParOf" srcId="{13F24A0C-129C-4D15-A02B-3E7D609A7B2C}" destId="{609C1A89-278D-412B-B6AA-B08C0BF80303}" srcOrd="0" destOrd="0" presId="urn:microsoft.com/office/officeart/2018/2/layout/IconVerticalSolidList"/>
    <dgm:cxn modelId="{68311AC0-0121-404E-854A-2D186CBD1C8D}" type="presParOf" srcId="{13F24A0C-129C-4D15-A02B-3E7D609A7B2C}" destId="{7BD27B20-D0AD-4F8E-846F-59BBD7801B6D}" srcOrd="1" destOrd="0" presId="urn:microsoft.com/office/officeart/2018/2/layout/IconVerticalSolidList"/>
    <dgm:cxn modelId="{749F8F54-243B-427C-A2E6-B025F0FFC25B}" type="presParOf" srcId="{13F24A0C-129C-4D15-A02B-3E7D609A7B2C}" destId="{4C89B859-6BC1-46C1-A572-B890A987DF52}" srcOrd="2" destOrd="0" presId="urn:microsoft.com/office/officeart/2018/2/layout/IconVerticalSolidList"/>
    <dgm:cxn modelId="{67A75F41-39B8-457D-B214-6AEFF696F1EA}" type="presParOf" srcId="{13F24A0C-129C-4D15-A02B-3E7D609A7B2C}" destId="{AE7985DA-A925-4C83-8C64-43C65AEF5724}" srcOrd="3" destOrd="0" presId="urn:microsoft.com/office/officeart/2018/2/layout/IconVerticalSolidList"/>
    <dgm:cxn modelId="{E9C62541-0E70-4FB0-A24E-05C5D3FC6AD5}" type="presParOf" srcId="{AD9884B1-041E-4CFE-B43F-3F2CB9723D99}" destId="{72E822DA-256B-487A-BAAB-371FA770A005}" srcOrd="7" destOrd="0" presId="urn:microsoft.com/office/officeart/2018/2/layout/IconVerticalSolidList"/>
    <dgm:cxn modelId="{6CCF1688-CE08-4C0A-94F5-AE9ECA2893B4}" type="presParOf" srcId="{AD9884B1-041E-4CFE-B43F-3F2CB9723D99}" destId="{567C3702-415D-4406-A890-43002E164423}" srcOrd="8" destOrd="0" presId="urn:microsoft.com/office/officeart/2018/2/layout/IconVerticalSolidList"/>
    <dgm:cxn modelId="{A85F8EB0-EE67-4DC7-A66E-1CAA7CB70B34}" type="presParOf" srcId="{567C3702-415D-4406-A890-43002E164423}" destId="{19D82CD6-2278-48BE-8497-D80F10E7E9DD}" srcOrd="0" destOrd="0" presId="urn:microsoft.com/office/officeart/2018/2/layout/IconVerticalSolidList"/>
    <dgm:cxn modelId="{0043B628-2914-43E2-BA41-A0E5FA896219}" type="presParOf" srcId="{567C3702-415D-4406-A890-43002E164423}" destId="{BDE8B6C0-AACA-438B-8088-40A11721EE0F}" srcOrd="1" destOrd="0" presId="urn:microsoft.com/office/officeart/2018/2/layout/IconVerticalSolidList"/>
    <dgm:cxn modelId="{C7CCF9CF-DA59-4F73-B78B-0051FC3D35A1}" type="presParOf" srcId="{567C3702-415D-4406-A890-43002E164423}" destId="{F71F1A7E-AAA2-4CE9-8B0F-EAC3DB5C2692}" srcOrd="2" destOrd="0" presId="urn:microsoft.com/office/officeart/2018/2/layout/IconVerticalSolidList"/>
    <dgm:cxn modelId="{FF3B8219-6DF9-4A8A-BCEB-834B582D91F6}" type="presParOf" srcId="{567C3702-415D-4406-A890-43002E164423}" destId="{3306F469-D80E-412D-B66E-1FC1B9BBA3A0}" srcOrd="3" destOrd="0" presId="urn:microsoft.com/office/officeart/2018/2/layout/IconVerticalSolidList"/>
    <dgm:cxn modelId="{E9A8994C-6BD0-4E76-B76F-BEF46A0DC331}" type="presParOf" srcId="{AD9884B1-041E-4CFE-B43F-3F2CB9723D99}" destId="{36C58BA1-DA67-40ED-A1D7-511A05261433}" srcOrd="9" destOrd="0" presId="urn:microsoft.com/office/officeart/2018/2/layout/IconVerticalSolidList"/>
    <dgm:cxn modelId="{A7767DBB-B524-4C54-B9E4-D41C253CAACD}" type="presParOf" srcId="{AD9884B1-041E-4CFE-B43F-3F2CB9723D99}" destId="{CD76052C-9971-422F-B7FF-CB85AD50ED3E}" srcOrd="10" destOrd="0" presId="urn:microsoft.com/office/officeart/2018/2/layout/IconVerticalSolidList"/>
    <dgm:cxn modelId="{C450942A-E0C7-4BB9-9D41-6EDD22BD0882}" type="presParOf" srcId="{CD76052C-9971-422F-B7FF-CB85AD50ED3E}" destId="{AA4F7423-DED7-4ACC-B4E6-250A6C29751C}" srcOrd="0" destOrd="0" presId="urn:microsoft.com/office/officeart/2018/2/layout/IconVerticalSolidList"/>
    <dgm:cxn modelId="{32283F90-6D15-4784-84E1-19A70B6CDD04}" type="presParOf" srcId="{CD76052C-9971-422F-B7FF-CB85AD50ED3E}" destId="{12A9AA65-FA78-477D-8358-D59522824D9D}" srcOrd="1" destOrd="0" presId="urn:microsoft.com/office/officeart/2018/2/layout/IconVerticalSolidList"/>
    <dgm:cxn modelId="{89108A5E-30D4-43EE-9357-EC033FA2F4A0}" type="presParOf" srcId="{CD76052C-9971-422F-B7FF-CB85AD50ED3E}" destId="{6C9BB543-D4B6-4F97-B882-97AC6ABC5C45}" srcOrd="2" destOrd="0" presId="urn:microsoft.com/office/officeart/2018/2/layout/IconVerticalSolidList"/>
    <dgm:cxn modelId="{96744DA2-C9EA-4E6D-A2BD-7424290C0407}" type="presParOf" srcId="{CD76052C-9971-422F-B7FF-CB85AD50ED3E}" destId="{9B1F4430-BD33-4B3C-BF8F-7D41A588449B}" srcOrd="3" destOrd="0" presId="urn:microsoft.com/office/officeart/2018/2/layout/IconVerticalSolidList"/>
    <dgm:cxn modelId="{6600A003-80B8-41D5-967E-DB2567E304E8}" type="presParOf" srcId="{AD9884B1-041E-4CFE-B43F-3F2CB9723D99}" destId="{B69B6C22-DF05-4F00-9BA3-89614FC6FBEE}" srcOrd="11" destOrd="0" presId="urn:microsoft.com/office/officeart/2018/2/layout/IconVerticalSolidList"/>
    <dgm:cxn modelId="{C269D6F3-5330-4886-97E1-F787EAFE869B}" type="presParOf" srcId="{AD9884B1-041E-4CFE-B43F-3F2CB9723D99}" destId="{672B0DA4-0EEC-4949-A038-1E5FAFB3D724}" srcOrd="12" destOrd="0" presId="urn:microsoft.com/office/officeart/2018/2/layout/IconVerticalSolidList"/>
    <dgm:cxn modelId="{AA39D119-7B98-4736-8626-227723508192}" type="presParOf" srcId="{672B0DA4-0EEC-4949-A038-1E5FAFB3D724}" destId="{CBD8F5F9-325E-4805-8F07-65DEC1686C37}" srcOrd="0" destOrd="0" presId="urn:microsoft.com/office/officeart/2018/2/layout/IconVerticalSolidList"/>
    <dgm:cxn modelId="{D962F197-84F5-4423-98BF-16006831A376}" type="presParOf" srcId="{672B0DA4-0EEC-4949-A038-1E5FAFB3D724}" destId="{8C65A0CD-C373-45AD-8807-FBDDA8CA14CE}" srcOrd="1" destOrd="0" presId="urn:microsoft.com/office/officeart/2018/2/layout/IconVerticalSolidList"/>
    <dgm:cxn modelId="{B96A13E2-F36B-4966-8698-57BE77361460}" type="presParOf" srcId="{672B0DA4-0EEC-4949-A038-1E5FAFB3D724}" destId="{718E0B77-1FE1-453A-B4C1-2ED871330D38}" srcOrd="2" destOrd="0" presId="urn:microsoft.com/office/officeart/2018/2/layout/IconVerticalSolidList"/>
    <dgm:cxn modelId="{E2CC79C1-758D-42CC-8D9C-EC8188B978F8}" type="presParOf" srcId="{672B0DA4-0EEC-4949-A038-1E5FAFB3D724}" destId="{28F71182-73F6-4A60-8067-D443E0E1BE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4C67C-4338-45D4-9A8C-ED464AB4ECC1}">
      <dsp:nvSpPr>
        <dsp:cNvPr id="0" name=""/>
        <dsp:cNvSpPr/>
      </dsp:nvSpPr>
      <dsp:spPr>
        <a:xfrm>
          <a:off x="0" y="278"/>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E27B5-E5D6-48D0-BD14-C335913928F1}">
      <dsp:nvSpPr>
        <dsp:cNvPr id="0" name=""/>
        <dsp:cNvSpPr/>
      </dsp:nvSpPr>
      <dsp:spPr>
        <a:xfrm>
          <a:off x="115869" y="86462"/>
          <a:ext cx="210671" cy="210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9549A3-882C-4EC1-A1A8-C8913DCEADB3}">
      <dsp:nvSpPr>
        <dsp:cNvPr id="0" name=""/>
        <dsp:cNvSpPr/>
      </dsp:nvSpPr>
      <dsp:spPr>
        <a:xfrm>
          <a:off x="442410" y="278"/>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1. Data Description</a:t>
          </a:r>
        </a:p>
      </dsp:txBody>
      <dsp:txXfrm>
        <a:off x="442410" y="278"/>
        <a:ext cx="10073189" cy="383039"/>
      </dsp:txXfrm>
    </dsp:sp>
    <dsp:sp modelId="{6614AE73-2C1C-48A3-AA96-427B32D1F38F}">
      <dsp:nvSpPr>
        <dsp:cNvPr id="0" name=""/>
        <dsp:cNvSpPr/>
      </dsp:nvSpPr>
      <dsp:spPr>
        <a:xfrm>
          <a:off x="0" y="479077"/>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881B4-7433-4B02-B64F-9DFA9C49E78B}">
      <dsp:nvSpPr>
        <dsp:cNvPr id="0" name=""/>
        <dsp:cNvSpPr/>
      </dsp:nvSpPr>
      <dsp:spPr>
        <a:xfrm>
          <a:off x="115869" y="565261"/>
          <a:ext cx="210671" cy="210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F0880C4-F454-40ED-AA6C-D1BBE1CA4272}">
      <dsp:nvSpPr>
        <dsp:cNvPr id="0" name=""/>
        <dsp:cNvSpPr/>
      </dsp:nvSpPr>
      <dsp:spPr>
        <a:xfrm>
          <a:off x="442410" y="479077"/>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2. Data Attributes</a:t>
          </a:r>
        </a:p>
      </dsp:txBody>
      <dsp:txXfrm>
        <a:off x="442410" y="479077"/>
        <a:ext cx="10073189" cy="383039"/>
      </dsp:txXfrm>
    </dsp:sp>
    <dsp:sp modelId="{6D1FE0F9-6D54-4A51-A5CB-57D0EE2C5501}">
      <dsp:nvSpPr>
        <dsp:cNvPr id="0" name=""/>
        <dsp:cNvSpPr/>
      </dsp:nvSpPr>
      <dsp:spPr>
        <a:xfrm>
          <a:off x="0" y="957877"/>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E0F-0675-4FC2-A445-A14588F20950}">
      <dsp:nvSpPr>
        <dsp:cNvPr id="0" name=""/>
        <dsp:cNvSpPr/>
      </dsp:nvSpPr>
      <dsp:spPr>
        <a:xfrm>
          <a:off x="115869" y="1044061"/>
          <a:ext cx="210671" cy="210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D904274-C2DF-436A-9044-EDE4C2EB4AC9}">
      <dsp:nvSpPr>
        <dsp:cNvPr id="0" name=""/>
        <dsp:cNvSpPr/>
      </dsp:nvSpPr>
      <dsp:spPr>
        <a:xfrm>
          <a:off x="442410" y="957877"/>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3.Data Visualization</a:t>
          </a:r>
        </a:p>
      </dsp:txBody>
      <dsp:txXfrm>
        <a:off x="442410" y="957877"/>
        <a:ext cx="10073189" cy="383039"/>
      </dsp:txXfrm>
    </dsp:sp>
    <dsp:sp modelId="{609C1A89-278D-412B-B6AA-B08C0BF80303}">
      <dsp:nvSpPr>
        <dsp:cNvPr id="0" name=""/>
        <dsp:cNvSpPr/>
      </dsp:nvSpPr>
      <dsp:spPr>
        <a:xfrm>
          <a:off x="0" y="1436676"/>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27B20-D0AD-4F8E-846F-59BBD7801B6D}">
      <dsp:nvSpPr>
        <dsp:cNvPr id="0" name=""/>
        <dsp:cNvSpPr/>
      </dsp:nvSpPr>
      <dsp:spPr>
        <a:xfrm>
          <a:off x="115869" y="1522860"/>
          <a:ext cx="210671" cy="210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7985DA-A925-4C83-8C64-43C65AEF5724}">
      <dsp:nvSpPr>
        <dsp:cNvPr id="0" name=""/>
        <dsp:cNvSpPr/>
      </dsp:nvSpPr>
      <dsp:spPr>
        <a:xfrm>
          <a:off x="442410" y="1436676"/>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4.Regression</a:t>
          </a:r>
        </a:p>
      </dsp:txBody>
      <dsp:txXfrm>
        <a:off x="442410" y="1436676"/>
        <a:ext cx="10073189" cy="383039"/>
      </dsp:txXfrm>
    </dsp:sp>
    <dsp:sp modelId="{19D82CD6-2278-48BE-8497-D80F10E7E9DD}">
      <dsp:nvSpPr>
        <dsp:cNvPr id="0" name=""/>
        <dsp:cNvSpPr/>
      </dsp:nvSpPr>
      <dsp:spPr>
        <a:xfrm>
          <a:off x="0" y="1920938"/>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8B6C0-AACA-438B-8088-40A11721EE0F}">
      <dsp:nvSpPr>
        <dsp:cNvPr id="0" name=""/>
        <dsp:cNvSpPr/>
      </dsp:nvSpPr>
      <dsp:spPr>
        <a:xfrm>
          <a:off x="115869" y="2001660"/>
          <a:ext cx="210671" cy="2106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306F469-D80E-412D-B66E-1FC1B9BBA3A0}">
      <dsp:nvSpPr>
        <dsp:cNvPr id="0" name=""/>
        <dsp:cNvSpPr/>
      </dsp:nvSpPr>
      <dsp:spPr>
        <a:xfrm>
          <a:off x="442410" y="1915476"/>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5. Model Analysis – KNN &amp; NB</a:t>
          </a:r>
        </a:p>
      </dsp:txBody>
      <dsp:txXfrm>
        <a:off x="442410" y="1915476"/>
        <a:ext cx="10073189" cy="383039"/>
      </dsp:txXfrm>
    </dsp:sp>
    <dsp:sp modelId="{AA4F7423-DED7-4ACC-B4E6-250A6C29751C}">
      <dsp:nvSpPr>
        <dsp:cNvPr id="0" name=""/>
        <dsp:cNvSpPr/>
      </dsp:nvSpPr>
      <dsp:spPr>
        <a:xfrm>
          <a:off x="0" y="2394275"/>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9AA65-FA78-477D-8358-D59522824D9D}">
      <dsp:nvSpPr>
        <dsp:cNvPr id="0" name=""/>
        <dsp:cNvSpPr/>
      </dsp:nvSpPr>
      <dsp:spPr>
        <a:xfrm>
          <a:off x="115869" y="2480459"/>
          <a:ext cx="210671" cy="210671"/>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B1F4430-BD33-4B3C-BF8F-7D41A588449B}">
      <dsp:nvSpPr>
        <dsp:cNvPr id="0" name=""/>
        <dsp:cNvSpPr/>
      </dsp:nvSpPr>
      <dsp:spPr>
        <a:xfrm>
          <a:off x="442410" y="2394275"/>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a:t>6. SVM Model Analysis</a:t>
          </a:r>
        </a:p>
      </dsp:txBody>
      <dsp:txXfrm>
        <a:off x="442410" y="2394275"/>
        <a:ext cx="10073189" cy="383039"/>
      </dsp:txXfrm>
    </dsp:sp>
    <dsp:sp modelId="{CBD8F5F9-325E-4805-8F07-65DEC1686C37}">
      <dsp:nvSpPr>
        <dsp:cNvPr id="0" name=""/>
        <dsp:cNvSpPr/>
      </dsp:nvSpPr>
      <dsp:spPr>
        <a:xfrm>
          <a:off x="0" y="2873353"/>
          <a:ext cx="10515600" cy="3830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65A0CD-C373-45AD-8807-FBDDA8CA14CE}">
      <dsp:nvSpPr>
        <dsp:cNvPr id="0" name=""/>
        <dsp:cNvSpPr/>
      </dsp:nvSpPr>
      <dsp:spPr>
        <a:xfrm>
          <a:off x="115869" y="2959259"/>
          <a:ext cx="210671" cy="2106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8F71182-73F6-4A60-8067-D443E0E1BEA4}">
      <dsp:nvSpPr>
        <dsp:cNvPr id="0" name=""/>
        <dsp:cNvSpPr/>
      </dsp:nvSpPr>
      <dsp:spPr>
        <a:xfrm>
          <a:off x="442410" y="2873075"/>
          <a:ext cx="10073189" cy="383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538" tIns="40538" rIns="40538" bIns="40538" numCol="1" spcCol="1270" anchor="ctr" anchorCtr="0">
          <a:noAutofit/>
        </a:bodyPr>
        <a:lstStyle/>
        <a:p>
          <a:pPr marL="0" lvl="0" indent="0" algn="l" defTabSz="711200">
            <a:lnSpc>
              <a:spcPct val="100000"/>
            </a:lnSpc>
            <a:spcBef>
              <a:spcPct val="0"/>
            </a:spcBef>
            <a:spcAft>
              <a:spcPct val="35000"/>
            </a:spcAft>
            <a:buNone/>
          </a:pPr>
          <a:r>
            <a:rPr lang="en-US" sz="1600" kern="1200" dirty="0"/>
            <a:t>7.Random Forest</a:t>
          </a:r>
        </a:p>
      </dsp:txBody>
      <dsp:txXfrm>
        <a:off x="442410" y="2873075"/>
        <a:ext cx="10073189" cy="3830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EC97-10FF-5BCC-EBF8-157C47472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978AEF-2719-5ED2-ED3D-91D0F2362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07FC55-3416-54B3-8756-86B918AFE8D4}"/>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FF91B307-13C4-021D-7336-76FC8C37C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B67B0-AAEF-5D96-D030-51238A3EA73E}"/>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160800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A9F7-0D9F-F80B-C11C-775757D932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9DA7E-0DC5-DC09-A1DB-E872526AB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4FA62-40F9-1B62-1B45-6996F209EEC8}"/>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7AFAAA5A-A2C3-1100-99FD-EB170AADD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84649-0F76-A022-0A85-24DE0B53DA60}"/>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132988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5DC0E-2217-641A-1D77-767E12C5D8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422472-7391-69A4-F8A5-00FFC0ABF3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49B1EA-163D-9264-8456-D0E51FAAF1FB}"/>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746D15C4-595B-2D40-6A1A-EF54A38AE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2BE88-BF92-0A2B-23F9-2FAB00FE247C}"/>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1009283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B400-108E-0A6A-2498-E77D6690F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BE683-8343-B060-55BE-74B66AAA4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9BCCA-7902-7E17-35A8-9099F63D9154}"/>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5AA83527-96A3-3676-6A95-51789B3AE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019C4-34E3-E9FF-7425-B4BF80D6C589}"/>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343825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1F5F-DC9B-B7DC-194F-BC41EDCE47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C9C15B-17C4-1834-95C3-BA6888DDFB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E076F7-B318-BB4C-121E-54428F1768CC}"/>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6586E629-2683-D2CA-CBDD-C8A394D97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C8E4C-2401-EA9B-8FC7-1830BAE0E2C0}"/>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587346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61468-AA80-337B-E868-1DBDC2CA5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480C9-7181-1B42-2A1E-A55C131D0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A3A61-675D-588C-787B-B94C2D5B74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BE268D-4065-7C87-DEFB-F4A781891FD5}"/>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6" name="Footer Placeholder 5">
            <a:extLst>
              <a:ext uri="{FF2B5EF4-FFF2-40B4-BE49-F238E27FC236}">
                <a16:creationId xmlns:a16="http://schemas.microsoft.com/office/drawing/2014/main" id="{1CEE8DB4-5210-0319-6547-B1FE8CB11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52D7D-2FFE-ACCC-55F0-30186611AF88}"/>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97458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58AC-D55B-CFF9-23A0-CE51FA8BA1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6691F7-478C-6DA8-4B31-6ADD900D3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93FAA-9CD4-D3AB-C218-C53105BF1E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61CE3-F0E9-996C-7162-4B0A5D949A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7C9857-EDCC-B3B6-E7B9-180E34CA9F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DA7991-8A89-D73C-79BD-A43677872E1E}"/>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8" name="Footer Placeholder 7">
            <a:extLst>
              <a:ext uri="{FF2B5EF4-FFF2-40B4-BE49-F238E27FC236}">
                <a16:creationId xmlns:a16="http://schemas.microsoft.com/office/drawing/2014/main" id="{C8DD3E16-9014-CE97-96A2-EC19A14071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E21C1-1992-10FC-21BE-30D87A3098D3}"/>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366084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6E45-16D6-C1CA-C1D2-56E8013C4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64816-7CF6-BCED-84D5-9CC3E11119DD}"/>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4" name="Footer Placeholder 3">
            <a:extLst>
              <a:ext uri="{FF2B5EF4-FFF2-40B4-BE49-F238E27FC236}">
                <a16:creationId xmlns:a16="http://schemas.microsoft.com/office/drawing/2014/main" id="{25FB0DF6-295E-549B-971F-9CB84BADB7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A75FD-9BE5-2203-C9B4-325A5E4D3429}"/>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131371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55CC7-635C-04AC-AA40-CFFBF43B77BE}"/>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3" name="Footer Placeholder 2">
            <a:extLst>
              <a:ext uri="{FF2B5EF4-FFF2-40B4-BE49-F238E27FC236}">
                <a16:creationId xmlns:a16="http://schemas.microsoft.com/office/drawing/2014/main" id="{0A7F69FD-F270-F609-D917-A129AE3EE2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E484E2-E062-9B6B-F62D-976ABDE309A5}"/>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53844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194C-E251-2141-1B1D-308A60B2C3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A4F30C-CC35-F37A-8C2C-1D02835CD8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2BC3E4-897A-3726-A42C-BF9A5FE72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ACD05C-8249-A6A6-6220-163D68C57862}"/>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6" name="Footer Placeholder 5">
            <a:extLst>
              <a:ext uri="{FF2B5EF4-FFF2-40B4-BE49-F238E27FC236}">
                <a16:creationId xmlns:a16="http://schemas.microsoft.com/office/drawing/2014/main" id="{07FD7ECB-797A-F0D4-10CC-736780117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22CF57-C5B8-61F8-19D7-FB9105758D23}"/>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202648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CE98-24C0-539C-CE42-FF35E685D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51F989-3467-C946-44D0-80E8FB971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CD1396-6F23-3530-E8E3-881C9BC8F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BE392D-C29A-A250-53E4-B5F71303A12F}"/>
              </a:ext>
            </a:extLst>
          </p:cNvPr>
          <p:cNvSpPr>
            <a:spLocks noGrp="1"/>
          </p:cNvSpPr>
          <p:nvPr>
            <p:ph type="dt" sz="half" idx="10"/>
          </p:nvPr>
        </p:nvSpPr>
        <p:spPr/>
        <p:txBody>
          <a:bodyPr/>
          <a:lstStyle/>
          <a:p>
            <a:fld id="{1C7E99EE-5D2E-4C71-A2AE-475FD417BDDC}" type="datetimeFigureOut">
              <a:rPr lang="en-US" smtClean="0"/>
              <a:t>12/6/2024</a:t>
            </a:fld>
            <a:endParaRPr lang="en-US"/>
          </a:p>
        </p:txBody>
      </p:sp>
      <p:sp>
        <p:nvSpPr>
          <p:cNvPr id="6" name="Footer Placeholder 5">
            <a:extLst>
              <a:ext uri="{FF2B5EF4-FFF2-40B4-BE49-F238E27FC236}">
                <a16:creationId xmlns:a16="http://schemas.microsoft.com/office/drawing/2014/main" id="{E03FDA65-7DE9-EC03-10FC-EB2CBE400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5F3A66-B2F0-BEB5-47EF-26FE05281439}"/>
              </a:ext>
            </a:extLst>
          </p:cNvPr>
          <p:cNvSpPr>
            <a:spLocks noGrp="1"/>
          </p:cNvSpPr>
          <p:nvPr>
            <p:ph type="sldNum" sz="quarter" idx="12"/>
          </p:nvPr>
        </p:nvSpPr>
        <p:spPr/>
        <p:txBody>
          <a:bodyPr/>
          <a:lstStyle/>
          <a:p>
            <a:fld id="{9FC5B25F-61EA-4852-8D32-A5E663FBBC75}" type="slidenum">
              <a:rPr lang="en-US" smtClean="0"/>
              <a:t>‹#›</a:t>
            </a:fld>
            <a:endParaRPr lang="en-US"/>
          </a:p>
        </p:txBody>
      </p:sp>
    </p:spTree>
    <p:extLst>
      <p:ext uri="{BB962C8B-B14F-4D97-AF65-F5344CB8AC3E}">
        <p14:creationId xmlns:p14="http://schemas.microsoft.com/office/powerpoint/2010/main" val="377710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CBFB7-E659-6E62-5E6A-BC7926566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7177B1-38D9-9B5E-F6E1-204630938D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D823A-DC22-2281-9D34-BE1E21E625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7E99EE-5D2E-4C71-A2AE-475FD417BDDC}" type="datetimeFigureOut">
              <a:rPr lang="en-US" smtClean="0"/>
              <a:t>12/6/2024</a:t>
            </a:fld>
            <a:endParaRPr lang="en-US"/>
          </a:p>
        </p:txBody>
      </p:sp>
      <p:sp>
        <p:nvSpPr>
          <p:cNvPr id="5" name="Footer Placeholder 4">
            <a:extLst>
              <a:ext uri="{FF2B5EF4-FFF2-40B4-BE49-F238E27FC236}">
                <a16:creationId xmlns:a16="http://schemas.microsoft.com/office/drawing/2014/main" id="{8AAF2B2A-7E44-823E-98D5-9E02DDD6C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DE10776-C5D5-2953-8A38-467A94D3F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C5B25F-61EA-4852-8D32-A5E663FBBC75}" type="slidenum">
              <a:rPr lang="en-US" smtClean="0"/>
              <a:t>‹#›</a:t>
            </a:fld>
            <a:endParaRPr lang="en-US"/>
          </a:p>
        </p:txBody>
      </p:sp>
    </p:spTree>
    <p:extLst>
      <p:ext uri="{BB962C8B-B14F-4D97-AF65-F5344CB8AC3E}">
        <p14:creationId xmlns:p14="http://schemas.microsoft.com/office/powerpoint/2010/main" val="1616528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1.xml"/><Relationship Id="rId7" Type="http://schemas.openxmlformats.org/officeDocument/2006/relationships/image" Target="../media/image16.png"/><Relationship Id="rId12" Type="http://schemas.openxmlformats.org/officeDocument/2006/relationships/image" Target="../media/image19.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8.png"/><Relationship Id="rId5" Type="http://schemas.openxmlformats.org/officeDocument/2006/relationships/diagramColors" Target="../diagrams/colors1.xml"/><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kaggle.com/datasets/rabieelkharoua/alzheimers-disease-dataset/dat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3389/fpubh.2021.751536" TargetMode="External"/><Relationship Id="rId2" Type="http://schemas.openxmlformats.org/officeDocument/2006/relationships/hyperlink" Target="https://doi.org/10.1186/1471-2377-10-87" TargetMode="External"/><Relationship Id="rId1" Type="http://schemas.openxmlformats.org/officeDocument/2006/relationships/slideLayout" Target="../slideLayouts/slideLayout2.xml"/><Relationship Id="rId4" Type="http://schemas.openxmlformats.org/officeDocument/2006/relationships/hyperlink" Target="https://doi.org/10.1016/j.eclinm.2020.100583"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2304C75-FBFB-7175-4E2D-AFBDC4EE2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4693"/>
            <a:ext cx="5850384" cy="5528613"/>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49" name="Arc 14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897516-106D-1E2F-BD31-DBAAB9FF39EE}"/>
              </a:ext>
            </a:extLst>
          </p:cNvPr>
          <p:cNvSpPr>
            <a:spLocks noGrp="1"/>
          </p:cNvSpPr>
          <p:nvPr>
            <p:ph type="ctrTitle"/>
          </p:nvPr>
        </p:nvSpPr>
        <p:spPr>
          <a:xfrm>
            <a:off x="6095999" y="1263086"/>
            <a:ext cx="5581475" cy="2750419"/>
          </a:xfrm>
        </p:spPr>
        <p:txBody>
          <a:bodyPr>
            <a:noAutofit/>
          </a:bodyPr>
          <a:lstStyle/>
          <a:p>
            <a:r>
              <a:rPr lang="en-US" sz="3400" b="1" dirty="0">
                <a:latin typeface="Times New Roman" panose="02020603050405020304" pitchFamily="18" charset="0"/>
                <a:cs typeface="Times New Roman" panose="02020603050405020304" pitchFamily="18" charset="0"/>
              </a:rPr>
              <a:t>LIFESTYLE AND ALZHEIMER’S</a:t>
            </a:r>
            <a:br>
              <a:rPr lang="en-US" sz="3400" b="1" dirty="0">
                <a:latin typeface="Times New Roman" panose="02020603050405020304" pitchFamily="18" charset="0"/>
                <a:cs typeface="Times New Roman" panose="02020603050405020304" pitchFamily="18" charset="0"/>
              </a:rPr>
            </a:br>
            <a:r>
              <a:rPr lang="en-US" sz="3400" b="1" dirty="0">
                <a:latin typeface="Times New Roman" panose="02020603050405020304" pitchFamily="18" charset="0"/>
                <a:cs typeface="Times New Roman" panose="02020603050405020304" pitchFamily="18" charset="0"/>
              </a:rPr>
              <a:t>PREDICTING ONSET THROUGH BEHAVIORAL ANALYSIS</a:t>
            </a:r>
          </a:p>
        </p:txBody>
      </p:sp>
      <p:sp>
        <p:nvSpPr>
          <p:cNvPr id="150" name="Oval 149">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73774ED-772C-9209-E34C-0ED628906BC5}"/>
              </a:ext>
            </a:extLst>
          </p:cNvPr>
          <p:cNvSpPr>
            <a:spLocks noGrp="1"/>
          </p:cNvSpPr>
          <p:nvPr>
            <p:ph type="subTitle" idx="1"/>
          </p:nvPr>
        </p:nvSpPr>
        <p:spPr>
          <a:xfrm>
            <a:off x="6417732" y="4299723"/>
            <a:ext cx="5130798" cy="2307022"/>
          </a:xfrm>
        </p:spPr>
        <p:txBody>
          <a:bodyPr>
            <a:normAutofit/>
          </a:bodyPr>
          <a:lstStyle/>
          <a:p>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Hadassah Olive </a:t>
            </a:r>
            <a:r>
              <a:rPr lang="en-US" sz="1500" dirty="0" err="1">
                <a:latin typeface="Times New Roman" panose="02020603050405020304" pitchFamily="18" charset="0"/>
                <a:cs typeface="Times New Roman" panose="02020603050405020304" pitchFamily="18" charset="0"/>
              </a:rPr>
              <a:t>Chinnam</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Nithya Satya </a:t>
            </a:r>
            <a:r>
              <a:rPr lang="en-US" sz="1500" dirty="0" err="1">
                <a:latin typeface="Times New Roman" panose="02020603050405020304" pitchFamily="18" charset="0"/>
                <a:cs typeface="Times New Roman" panose="02020603050405020304" pitchFamily="18" charset="0"/>
              </a:rPr>
              <a:t>Meka</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Shashank Raj </a:t>
            </a:r>
            <a:r>
              <a:rPr lang="en-US" sz="1500" dirty="0" err="1">
                <a:latin typeface="Times New Roman" panose="02020603050405020304" pitchFamily="18" charset="0"/>
                <a:cs typeface="Times New Roman" panose="02020603050405020304" pitchFamily="18" charset="0"/>
              </a:rPr>
              <a:t>Mysolla</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Sravani Pendyala</a:t>
            </a:r>
          </a:p>
          <a:p>
            <a:r>
              <a:rPr lang="en-US" sz="1500" dirty="0" err="1">
                <a:latin typeface="Times New Roman" panose="02020603050405020304" pitchFamily="18" charset="0"/>
                <a:cs typeface="Times New Roman" panose="02020603050405020304" pitchFamily="18" charset="0"/>
              </a:rPr>
              <a:t>Srija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Velumula</a:t>
            </a:r>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76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C3C2F-5EAE-9691-87AE-626BBCF33BBF}"/>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 Bar Plot</a:t>
            </a:r>
          </a:p>
        </p:txBody>
      </p:sp>
      <p:sp>
        <p:nvSpPr>
          <p:cNvPr id="3" name="Content Placeholder 2">
            <a:extLst>
              <a:ext uri="{FF2B5EF4-FFF2-40B4-BE49-F238E27FC236}">
                <a16:creationId xmlns:a16="http://schemas.microsoft.com/office/drawing/2014/main" id="{2B3BC893-EDEE-7AA7-0B1C-4D205F88E6A9}"/>
              </a:ext>
            </a:extLst>
          </p:cNvPr>
          <p:cNvSpPr>
            <a:spLocks noGrp="1"/>
          </p:cNvSpPr>
          <p:nvPr>
            <p:ph idx="1"/>
          </p:nvPr>
        </p:nvSpPr>
        <p:spPr>
          <a:xfrm>
            <a:off x="838199" y="2686323"/>
            <a:ext cx="4783697" cy="343358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r>
              <a:rPr lang="en-US" sz="2000" dirty="0">
                <a:latin typeface="Times New Roman" panose="02020603050405020304" pitchFamily="18" charset="0"/>
                <a:cs typeface="Times New Roman" panose="02020603050405020304" pitchFamily="18" charset="0"/>
              </a:rPr>
              <a:t>From the bar plot, it can be observed that memory complaints were more frequent among Alzheimer's patients, though a significant number of them did not report memory complaints. In the non-Alzheimer’s group, most individuals do not report memory complaints, but a notable portion still does. This suggests that memory complaints are not limited to Alzheimer’s disease and may occur for other reasons. </a:t>
            </a:r>
          </a:p>
        </p:txBody>
      </p:sp>
      <p:pic>
        <p:nvPicPr>
          <p:cNvPr id="5122" name="Picture 2">
            <a:extLst>
              <a:ext uri="{FF2B5EF4-FFF2-40B4-BE49-F238E27FC236}">
                <a16:creationId xmlns:a16="http://schemas.microsoft.com/office/drawing/2014/main" id="{89994495-B4B4-583C-4ED8-7A5B4168F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8424" y="1222983"/>
            <a:ext cx="5365375" cy="421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6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04E00-DEEF-D3F5-38D6-CD3E97EBA226}"/>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 Bar Plot</a:t>
            </a:r>
          </a:p>
        </p:txBody>
      </p:sp>
      <p:sp>
        <p:nvSpPr>
          <p:cNvPr id="3" name="Content Placeholder 2">
            <a:extLst>
              <a:ext uri="{FF2B5EF4-FFF2-40B4-BE49-F238E27FC236}">
                <a16:creationId xmlns:a16="http://schemas.microsoft.com/office/drawing/2014/main" id="{5577058D-8E4E-28F7-9F70-62F333664B64}"/>
              </a:ext>
            </a:extLst>
          </p:cNvPr>
          <p:cNvSpPr>
            <a:spLocks noGrp="1"/>
          </p:cNvSpPr>
          <p:nvPr>
            <p:ph idx="1"/>
          </p:nvPr>
        </p:nvSpPr>
        <p:spPr>
          <a:xfrm>
            <a:off x="838199" y="2686323"/>
            <a:ext cx="4783697" cy="3433583"/>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r>
              <a:rPr lang="en-US" sz="2000" dirty="0">
                <a:latin typeface="Times New Roman" panose="02020603050405020304" pitchFamily="18" charset="0"/>
                <a:cs typeface="Times New Roman" panose="02020603050405020304" pitchFamily="18" charset="0"/>
              </a:rPr>
              <a:t>From the graph, it can be noticed that the most of non-Alzheimer's patients did not experience behavioral problems, with a smaller percentage having these problems. In contrast, while the total number of Alzheimer's patients was lower, a greater proportion of them experienced behavioral issues compared to the non-Alzheimer's patients. This suggests a potential association between Alzheimer's disease and an increased likelihood of behavioral problems.</a:t>
            </a:r>
          </a:p>
        </p:txBody>
      </p:sp>
      <p:pic>
        <p:nvPicPr>
          <p:cNvPr id="6146" name="Picture 2">
            <a:extLst>
              <a:ext uri="{FF2B5EF4-FFF2-40B4-BE49-F238E27FC236}">
                <a16:creationId xmlns:a16="http://schemas.microsoft.com/office/drawing/2014/main" id="{6FE27A9A-1026-CEA4-415D-A97AB9733C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8424" y="1222983"/>
            <a:ext cx="5365375" cy="421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4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A5A59E-A9F1-A0B3-D1B1-279272BC2A95}"/>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 Pie Chart</a:t>
            </a:r>
          </a:p>
        </p:txBody>
      </p:sp>
      <p:sp>
        <p:nvSpPr>
          <p:cNvPr id="3" name="Content Placeholder 2">
            <a:extLst>
              <a:ext uri="{FF2B5EF4-FFF2-40B4-BE49-F238E27FC236}">
                <a16:creationId xmlns:a16="http://schemas.microsoft.com/office/drawing/2014/main" id="{5A72D616-58E1-6295-E893-5CEB60FEBCF0}"/>
              </a:ext>
            </a:extLst>
          </p:cNvPr>
          <p:cNvSpPr>
            <a:spLocks noGrp="1"/>
          </p:cNvSpPr>
          <p:nvPr>
            <p:ph idx="1"/>
          </p:nvPr>
        </p:nvSpPr>
        <p:spPr>
          <a:xfrm>
            <a:off x="838199" y="2686323"/>
            <a:ext cx="4783697" cy="343358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r>
              <a:rPr lang="en-US" sz="2000" dirty="0">
                <a:latin typeface="Times New Roman" panose="02020603050405020304" pitchFamily="18" charset="0"/>
                <a:cs typeface="Times New Roman" panose="02020603050405020304" pitchFamily="18" charset="0"/>
              </a:rPr>
              <a:t>From the pie chart, it can be seen that mor</a:t>
            </a:r>
            <a:r>
              <a:rPr lang="en-US" sz="2000" b="0" i="0" dirty="0">
                <a:effectLst/>
                <a:latin typeface="Times New Roman" panose="02020603050405020304" pitchFamily="18" charset="0"/>
                <a:cs typeface="Times New Roman" panose="02020603050405020304" pitchFamily="18" charset="0"/>
              </a:rPr>
              <a:t>e than half of the percentage of individuals who were not diagnosed with Alzheimer’s disease has presented MMSE symptoms when compared to the people who were diagnosed with Alzheimer’s.</a:t>
            </a:r>
          </a:p>
        </p:txBody>
      </p:sp>
      <p:pic>
        <p:nvPicPr>
          <p:cNvPr id="7170" name="Picture 2">
            <a:extLst>
              <a:ext uri="{FF2B5EF4-FFF2-40B4-BE49-F238E27FC236}">
                <a16:creationId xmlns:a16="http://schemas.microsoft.com/office/drawing/2014/main" id="{DAFCD12A-968A-DAA6-72EE-25E4ADFCBA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8424" y="556090"/>
            <a:ext cx="5365375" cy="554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98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34233-3639-20C3-92D7-AC2F5A222783}"/>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 Histogram</a:t>
            </a:r>
          </a:p>
        </p:txBody>
      </p:sp>
      <p:sp>
        <p:nvSpPr>
          <p:cNvPr id="3" name="Content Placeholder 2">
            <a:extLst>
              <a:ext uri="{FF2B5EF4-FFF2-40B4-BE49-F238E27FC236}">
                <a16:creationId xmlns:a16="http://schemas.microsoft.com/office/drawing/2014/main" id="{049102B6-DCE5-64A8-3959-DD00ED4FFE0C}"/>
              </a:ext>
            </a:extLst>
          </p:cNvPr>
          <p:cNvSpPr>
            <a:spLocks noGrp="1"/>
          </p:cNvSpPr>
          <p:nvPr>
            <p:ph idx="1"/>
          </p:nvPr>
        </p:nvSpPr>
        <p:spPr>
          <a:xfrm>
            <a:off x="838199" y="2686323"/>
            <a:ext cx="4783697" cy="343358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Functional Assessment scores were relatively evenly distributed, with no significant concentration in one area. The ADL scores also show a broad distribution, but there were noticeable dips in the frequency of certain scores. Overall, both assessments show variation across the population, highlighting differing levels of impairment.</a:t>
            </a:r>
          </a:p>
        </p:txBody>
      </p:sp>
      <p:pic>
        <p:nvPicPr>
          <p:cNvPr id="8194" name="Picture 2">
            <a:extLst>
              <a:ext uri="{FF2B5EF4-FFF2-40B4-BE49-F238E27FC236}">
                <a16:creationId xmlns:a16="http://schemas.microsoft.com/office/drawing/2014/main" id="{A97746E7-D450-319C-E4D8-EBE432F57C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8424" y="2000963"/>
            <a:ext cx="5365375" cy="265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59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01CF0-2B8B-B259-DF23-A9BD4741F19E}"/>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 Box Plot</a:t>
            </a:r>
          </a:p>
        </p:txBody>
      </p:sp>
      <p:sp>
        <p:nvSpPr>
          <p:cNvPr id="9222" name="Content Placeholder 9221">
            <a:extLst>
              <a:ext uri="{FF2B5EF4-FFF2-40B4-BE49-F238E27FC236}">
                <a16:creationId xmlns:a16="http://schemas.microsoft.com/office/drawing/2014/main" id="{7A0DB6F8-EF5C-E5C0-DED6-3E6D06ED037A}"/>
              </a:ext>
            </a:extLst>
          </p:cNvPr>
          <p:cNvSpPr>
            <a:spLocks noGrp="1"/>
          </p:cNvSpPr>
          <p:nvPr>
            <p:ph idx="1"/>
          </p:nvPr>
        </p:nvSpPr>
        <p:spPr>
          <a:xfrm>
            <a:off x="838199" y="2686323"/>
            <a:ext cx="4783697" cy="343358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From the boxplots, it was observed that for cases where Alzheimer's diagnosis occurred have lesser values of Functional assessment values and lesser values of ADL, indicating that lesser values of these features are at more risk of Alzheimer's disease.</a:t>
            </a:r>
            <a:endParaRPr lang="en-US" sz="2000" dirty="0"/>
          </a:p>
        </p:txBody>
      </p:sp>
      <p:pic>
        <p:nvPicPr>
          <p:cNvPr id="9218" name="Picture 2">
            <a:extLst>
              <a:ext uri="{FF2B5EF4-FFF2-40B4-BE49-F238E27FC236}">
                <a16:creationId xmlns:a16="http://schemas.microsoft.com/office/drawing/2014/main" id="{E79618BC-43D8-E367-5577-67A847FC01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8424" y="2000963"/>
            <a:ext cx="5365375" cy="265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9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5C0A-8167-5239-211A-120366DC086F}"/>
              </a:ext>
            </a:extLst>
          </p:cNvPr>
          <p:cNvSpPr>
            <a:spLocks noGrp="1"/>
          </p:cNvSpPr>
          <p:nvPr>
            <p:ph type="title"/>
          </p:nvPr>
        </p:nvSpPr>
        <p:spPr>
          <a:xfrm>
            <a:off x="583894" y="431226"/>
            <a:ext cx="10549569" cy="1331473"/>
          </a:xfrm>
        </p:spPr>
        <p:txBody>
          <a:bodyPr>
            <a:normAutofit/>
          </a:bodyPr>
          <a:lstStyle/>
          <a:p>
            <a:r>
              <a:rPr lang="en-US" sz="4000" b="1" dirty="0">
                <a:latin typeface="Times New Roman" panose="02020603050405020304" pitchFamily="18" charset="0"/>
                <a:cs typeface="Times New Roman" panose="02020603050405020304" pitchFamily="18" charset="0"/>
              </a:rPr>
              <a:t>REGRESSION</a:t>
            </a:r>
            <a:endParaRPr lang="en-IN" sz="4000" dirty="0"/>
          </a:p>
        </p:txBody>
      </p:sp>
      <p:sp>
        <p:nvSpPr>
          <p:cNvPr id="3" name="Content Placeholder 2">
            <a:extLst>
              <a:ext uri="{FF2B5EF4-FFF2-40B4-BE49-F238E27FC236}">
                <a16:creationId xmlns:a16="http://schemas.microsoft.com/office/drawing/2014/main" id="{CDBF9461-6820-D7C8-4A73-C4CBE08D9FC8}"/>
              </a:ext>
            </a:extLst>
          </p:cNvPr>
          <p:cNvSpPr>
            <a:spLocks noGrp="1"/>
          </p:cNvSpPr>
          <p:nvPr>
            <p:ph idx="1"/>
          </p:nvPr>
        </p:nvSpPr>
        <p:spPr>
          <a:xfrm>
            <a:off x="583894" y="1468581"/>
            <a:ext cx="10939749" cy="4825989"/>
          </a:xfrm>
        </p:spPr>
        <p:txBody>
          <a:bodyPr>
            <a:normAutofit/>
          </a:bodyPr>
          <a:lstStyle/>
          <a:p>
            <a:pPr marL="0" indent="0">
              <a:lnSpc>
                <a:spcPct val="120000"/>
              </a:lnSpc>
              <a:buNone/>
            </a:pPr>
            <a:endParaRPr lang="en-US" sz="2500" b="1" dirty="0">
              <a:effectLst/>
              <a:latin typeface="Times New Roman" panose="02020603050405020304" pitchFamily="18" charset="0"/>
              <a:cs typeface="Times New Roman" panose="02020603050405020304" pitchFamily="18" charset="0"/>
            </a:endParaRPr>
          </a:p>
          <a:p>
            <a:pPr marL="0" indent="0">
              <a:lnSpc>
                <a:spcPct val="120000"/>
              </a:lnSpc>
              <a:buNone/>
            </a:pPr>
            <a:r>
              <a:rPr lang="en-US" sz="2500" b="1" dirty="0">
                <a:effectLst/>
                <a:latin typeface="Times New Roman" panose="02020603050405020304" pitchFamily="18" charset="0"/>
                <a:cs typeface="Times New Roman" panose="02020603050405020304" pitchFamily="18" charset="0"/>
              </a:rPr>
              <a:t>Linear Regression:</a:t>
            </a:r>
            <a:br>
              <a:rPr lang="en-US" sz="2000" b="1" dirty="0">
                <a:effectLst/>
                <a:latin typeface="Times New Roman" panose="02020603050405020304" pitchFamily="18" charset="0"/>
                <a:cs typeface="Times New Roman" panose="02020603050405020304" pitchFamily="18" charset="0"/>
              </a:rPr>
            </a:br>
            <a:r>
              <a:rPr lang="en-US" sz="2000" b="0" dirty="0">
                <a:effectLst/>
                <a:latin typeface="Times New Roman" panose="02020603050405020304" pitchFamily="18" charset="0"/>
                <a:cs typeface="Times New Roman" panose="02020603050405020304" pitchFamily="18" charset="0"/>
              </a:rPr>
              <a:t>Since the outcome or target variable is binary in nature, the linear regression was not performed, and the linear regression equation was not calculated for this data. Hence, a Logistic regression model has been built for the prediction of Alzheimer's disease.</a:t>
            </a:r>
          </a:p>
          <a:p>
            <a:pPr marL="0" indent="0">
              <a:lnSpc>
                <a:spcPct val="120000"/>
              </a:lnSpc>
              <a:buNone/>
            </a:pPr>
            <a:endParaRPr lang="en-US" sz="2000" b="0" dirty="0">
              <a:effectLst/>
              <a:latin typeface="Times New Roman" panose="02020603050405020304" pitchFamily="18" charset="0"/>
              <a:cs typeface="Times New Roman" panose="02020603050405020304" pitchFamily="18" charset="0"/>
            </a:endParaRPr>
          </a:p>
          <a:p>
            <a:pPr marL="0" indent="0">
              <a:buNone/>
            </a:pPr>
            <a:br>
              <a:rPr lang="en-IN" sz="2000" b="0" dirty="0">
                <a:effectLst/>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5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AD94-3DB6-932C-3E47-35B64ED78800}"/>
              </a:ext>
            </a:extLst>
          </p:cNvPr>
          <p:cNvSpPr>
            <a:spLocks noGrp="1"/>
          </p:cNvSpPr>
          <p:nvPr>
            <p:ph type="title"/>
          </p:nvPr>
        </p:nvSpPr>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REGRESSION</a:t>
            </a:r>
            <a:endParaRPr lang="en-US" sz="4000" dirty="0"/>
          </a:p>
        </p:txBody>
      </p:sp>
      <p:sp>
        <p:nvSpPr>
          <p:cNvPr id="3" name="Content Placeholder 2">
            <a:extLst>
              <a:ext uri="{FF2B5EF4-FFF2-40B4-BE49-F238E27FC236}">
                <a16:creationId xmlns:a16="http://schemas.microsoft.com/office/drawing/2014/main" id="{F4F35973-1EE8-9E74-ADBB-A26A766D8C43}"/>
              </a:ext>
            </a:extLst>
          </p:cNvPr>
          <p:cNvSpPr>
            <a:spLocks noGrp="1"/>
          </p:cNvSpPr>
          <p:nvPr>
            <p:ph idx="1"/>
          </p:nvPr>
        </p:nvSpPr>
        <p:spPr>
          <a:xfrm>
            <a:off x="838200" y="1620982"/>
            <a:ext cx="10515600" cy="4555981"/>
          </a:xfrm>
        </p:spPr>
        <p:txBody>
          <a:bodyPr>
            <a:normAutofit fontScale="55000" lnSpcReduction="20000"/>
          </a:bodyPr>
          <a:lstStyle/>
          <a:p>
            <a:pPr marL="0" indent="0">
              <a:buNone/>
            </a:pPr>
            <a:r>
              <a:rPr lang="en-IN" sz="3600" b="1" dirty="0">
                <a:effectLst/>
                <a:latin typeface="Times New Roman" panose="02020603050405020304" pitchFamily="18" charset="0"/>
                <a:cs typeface="Times New Roman" panose="02020603050405020304" pitchFamily="18" charset="0"/>
              </a:rPr>
              <a:t>Logistic Regression Model:</a:t>
            </a:r>
          </a:p>
          <a:p>
            <a:pPr marL="0" indent="0">
              <a:buNone/>
            </a:pPr>
            <a:endParaRPr lang="en-US" b="0" dirty="0">
              <a:solidFill>
                <a:srgbClr val="AF00DB"/>
              </a:solidFill>
              <a:effectLst/>
              <a:latin typeface="Courier New" panose="02070309020205020404" pitchFamily="49" charset="0"/>
            </a:endParaRPr>
          </a:p>
          <a:p>
            <a:pPr marL="0" indent="0">
              <a:buNone/>
            </a:pPr>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sklearn.linear_model</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LogisticRegression</a:t>
            </a:r>
            <a:endParaRPr lang="en-US" b="0" dirty="0">
              <a:solidFill>
                <a:srgbClr val="000000"/>
              </a:solidFill>
              <a:effectLst/>
              <a:latin typeface="Courier New" panose="02070309020205020404" pitchFamily="49" charset="0"/>
            </a:endParaRPr>
          </a:p>
          <a:p>
            <a:pPr marL="0" indent="0">
              <a:buNone/>
            </a:pPr>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sklearn.metrics</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classification_report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confusion_matrix</a:t>
            </a:r>
            <a:endParaRPr lang="en-US" b="0" dirty="0">
              <a:solidFill>
                <a:srgbClr val="000000"/>
              </a:solidFill>
              <a:effectLst/>
              <a:latin typeface="Courier New" panose="02070309020205020404" pitchFamily="49" charset="0"/>
            </a:endParaRPr>
          </a:p>
          <a:p>
            <a:pPr marL="0" indent="0">
              <a:buNone/>
            </a:pPr>
            <a:r>
              <a:rPr lang="en-US" b="0" dirty="0">
                <a:solidFill>
                  <a:srgbClr val="000000"/>
                </a:solidFill>
                <a:effectLst/>
                <a:latin typeface="Courier New" panose="02070309020205020404" pitchFamily="49" charset="0"/>
              </a:rPr>
              <a:t>x=</a:t>
            </a:r>
            <a:r>
              <a:rPr lang="en-US" b="0" dirty="0" err="1">
                <a:solidFill>
                  <a:srgbClr val="000000"/>
                </a:solidFill>
                <a:effectLst/>
                <a:latin typeface="Courier New" panose="02070309020205020404" pitchFamily="49" charset="0"/>
              </a:rPr>
              <a:t>df_alzr</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'MMSE'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MemComp</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Behav</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pPr marL="0" indent="0">
              <a:buNone/>
            </a:pPr>
            <a:r>
              <a:rPr lang="en-US" b="0" dirty="0">
                <a:solidFill>
                  <a:srgbClr val="000000"/>
                </a:solidFill>
                <a:effectLst/>
                <a:latin typeface="Courier New" panose="02070309020205020404" pitchFamily="49" charset="0"/>
              </a:rPr>
              <a:t>y=</a:t>
            </a:r>
            <a:r>
              <a:rPr lang="en-US" b="0" dirty="0" err="1">
                <a:solidFill>
                  <a:srgbClr val="000000"/>
                </a:solidFill>
                <a:effectLst/>
                <a:latin typeface="Courier New" panose="02070309020205020404" pitchFamily="49" charset="0"/>
              </a:rPr>
              <a:t>df_alzr</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'Diagnosis'</a:t>
            </a:r>
            <a:r>
              <a:rPr lang="en-US" b="0" dirty="0">
                <a:solidFill>
                  <a:srgbClr val="000000"/>
                </a:solidFill>
                <a:effectLst/>
                <a:latin typeface="Courier New" panose="02070309020205020404" pitchFamily="49" charset="0"/>
              </a:rPr>
              <a:t>]</a:t>
            </a:r>
          </a:p>
          <a:p>
            <a:pPr marL="0" indent="0">
              <a:buNone/>
            </a:pPr>
            <a:r>
              <a:rPr lang="en-US" b="0" dirty="0">
                <a:solidFill>
                  <a:srgbClr val="000000"/>
                </a:solidFill>
                <a:effectLst/>
                <a:latin typeface="Courier New" panose="02070309020205020404" pitchFamily="49" charset="0"/>
              </a:rPr>
              <a:t>model = </a:t>
            </a:r>
            <a:r>
              <a:rPr lang="en-US" b="0" dirty="0" err="1">
                <a:solidFill>
                  <a:srgbClr val="000000"/>
                </a:solidFill>
                <a:effectLst/>
                <a:latin typeface="Courier New" panose="02070309020205020404" pitchFamily="49" charset="0"/>
              </a:rPr>
              <a:t>LogisticRegression</a:t>
            </a:r>
            <a:r>
              <a:rPr lang="en-US" b="0" dirty="0">
                <a:solidFill>
                  <a:srgbClr val="000000"/>
                </a:solidFill>
                <a:effectLst/>
                <a:latin typeface="Courier New" panose="02070309020205020404" pitchFamily="49" charset="0"/>
              </a:rPr>
              <a:t>(solver=</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liblinear</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,C=</a:t>
            </a:r>
            <a:r>
              <a:rPr lang="en-US" b="0" dirty="0">
                <a:solidFill>
                  <a:srgbClr val="116644"/>
                </a:solidFill>
                <a:effectLst/>
                <a:latin typeface="Courier New" panose="02070309020205020404" pitchFamily="49" charset="0"/>
              </a:rPr>
              <a:t>10</a:t>
            </a:r>
            <a:r>
              <a:rPr lang="en-US" b="0" dirty="0">
                <a:solidFill>
                  <a:srgbClr val="000000"/>
                </a:solidFill>
                <a:effectLst/>
                <a:latin typeface="Courier New" panose="02070309020205020404" pitchFamily="49" charset="0"/>
              </a:rPr>
              <a:t>,random_state=</a:t>
            </a:r>
            <a:r>
              <a:rPr lang="en-US" b="0" dirty="0">
                <a:solidFill>
                  <a:srgbClr val="116644"/>
                </a:solidFill>
                <a:effectLst/>
                <a:latin typeface="Courier New" panose="02070309020205020404" pitchFamily="49" charset="0"/>
              </a:rPr>
              <a:t>0</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define model</a:t>
            </a:r>
            <a:endParaRPr lang="en-US" b="0" dirty="0">
              <a:solidFill>
                <a:srgbClr val="000000"/>
              </a:solidFill>
              <a:effectLst/>
              <a:latin typeface="Courier New" panose="02070309020205020404" pitchFamily="49" charset="0"/>
            </a:endParaRPr>
          </a:p>
          <a:p>
            <a:pPr marL="0" indent="0">
              <a:buNone/>
            </a:pPr>
            <a:r>
              <a:rPr lang="en-US" b="0" dirty="0" err="1">
                <a:solidFill>
                  <a:srgbClr val="000000"/>
                </a:solidFill>
                <a:effectLst/>
                <a:latin typeface="Courier New" panose="02070309020205020404" pitchFamily="49" charset="0"/>
              </a:rPr>
              <a:t>model.fit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x,y</a:t>
            </a:r>
            <a:r>
              <a:rPr lang="en-US" b="0" dirty="0">
                <a:solidFill>
                  <a:srgbClr val="000000"/>
                </a:solidFill>
                <a:effectLst/>
                <a:latin typeface="Courier New" panose="02070309020205020404" pitchFamily="49" charset="0"/>
              </a:rPr>
              <a:t>)</a:t>
            </a:r>
          </a:p>
          <a:p>
            <a:pPr marL="0" indent="0">
              <a:buNone/>
            </a:pPr>
            <a:r>
              <a:rPr lang="en-US" b="0" dirty="0">
                <a:solidFill>
                  <a:srgbClr val="008000"/>
                </a:solidFill>
                <a:effectLst/>
                <a:latin typeface="Courier New" panose="02070309020205020404" pitchFamily="49" charset="0"/>
              </a:rPr>
              <a:t># evaluate the model</a:t>
            </a:r>
            <a:endParaRPr lang="en-US" b="0" dirty="0">
              <a:solidFill>
                <a:srgbClr val="000000"/>
              </a:solidFill>
              <a:effectLst/>
              <a:latin typeface="Courier New" panose="02070309020205020404" pitchFamily="49" charset="0"/>
            </a:endParaRPr>
          </a:p>
          <a:p>
            <a:pPr marL="0" indent="0">
              <a:buNone/>
            </a:pPr>
            <a:r>
              <a:rPr lang="en-US" b="0" dirty="0" err="1">
                <a:solidFill>
                  <a:srgbClr val="000000"/>
                </a:solidFill>
                <a:effectLst/>
                <a:latin typeface="Courier New" panose="02070309020205020404" pitchFamily="49" charset="0"/>
              </a:rPr>
              <a:t>p_pred</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model.predict_proba</a:t>
            </a:r>
            <a:r>
              <a:rPr lang="en-US" b="0" dirty="0">
                <a:solidFill>
                  <a:srgbClr val="000000"/>
                </a:solidFill>
                <a:effectLst/>
                <a:latin typeface="Courier New" panose="02070309020205020404" pitchFamily="49" charset="0"/>
              </a:rPr>
              <a:t>(x)</a:t>
            </a:r>
          </a:p>
          <a:p>
            <a:pPr marL="0" indent="0">
              <a:buNone/>
            </a:pPr>
            <a:r>
              <a:rPr lang="en-US" b="0" dirty="0" err="1">
                <a:solidFill>
                  <a:srgbClr val="000000"/>
                </a:solidFill>
                <a:effectLst/>
                <a:latin typeface="Courier New" panose="02070309020205020404" pitchFamily="49" charset="0"/>
              </a:rPr>
              <a:t>y_pred</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model.predict</a:t>
            </a:r>
            <a:r>
              <a:rPr lang="en-US" b="0" dirty="0">
                <a:solidFill>
                  <a:srgbClr val="000000"/>
                </a:solidFill>
                <a:effectLst/>
                <a:latin typeface="Courier New" panose="02070309020205020404" pitchFamily="49" charset="0"/>
              </a:rPr>
              <a:t>(x)</a:t>
            </a:r>
          </a:p>
          <a:p>
            <a:pPr marL="0" indent="0">
              <a:buNone/>
            </a:pPr>
            <a:r>
              <a:rPr lang="en-US" b="0" dirty="0" err="1">
                <a:solidFill>
                  <a:srgbClr val="000000"/>
                </a:solidFill>
                <a:effectLst/>
                <a:latin typeface="Courier New" panose="02070309020205020404" pitchFamily="49" charset="0"/>
              </a:rPr>
              <a:t>scor</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model.score</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x,y</a:t>
            </a:r>
            <a:r>
              <a:rPr lang="en-US" b="0" dirty="0">
                <a:solidFill>
                  <a:srgbClr val="000000"/>
                </a:solidFill>
                <a:effectLst/>
                <a:latin typeface="Courier New" panose="02070309020205020404" pitchFamily="49" charset="0"/>
              </a:rPr>
              <a:t>)</a:t>
            </a:r>
          </a:p>
          <a:p>
            <a:pPr marL="0" indent="0">
              <a:buNone/>
            </a:pPr>
            <a:r>
              <a:rPr lang="en-US" b="0" dirty="0" err="1">
                <a:solidFill>
                  <a:srgbClr val="000000"/>
                </a:solidFill>
                <a:effectLst/>
                <a:latin typeface="Courier New" panose="02070309020205020404" pitchFamily="49" charset="0"/>
              </a:rPr>
              <a:t>conf_m</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confusion_matrix</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y,y_pred</a:t>
            </a:r>
            <a:r>
              <a:rPr lang="en-US" b="0" dirty="0">
                <a:solidFill>
                  <a:srgbClr val="000000"/>
                </a:solidFill>
                <a:effectLst/>
                <a:latin typeface="Courier New" panose="02070309020205020404" pitchFamily="49" charset="0"/>
              </a:rPr>
              <a:t>)</a:t>
            </a:r>
          </a:p>
          <a:p>
            <a:pPr marL="0" indent="0">
              <a:buNone/>
            </a:pPr>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scor</a:t>
            </a:r>
            <a:r>
              <a:rPr lang="en-US" b="0" dirty="0">
                <a:solidFill>
                  <a:srgbClr val="000000"/>
                </a:solidFill>
                <a:effectLst/>
                <a:latin typeface="Courier New" panose="02070309020205020404" pitchFamily="49" charset="0"/>
              </a:rPr>
              <a:t>)</a:t>
            </a:r>
          </a:p>
          <a:p>
            <a:pPr marL="0" indent="0">
              <a:buNone/>
            </a:pPr>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conf_m</a:t>
            </a:r>
            <a:r>
              <a:rPr lang="en-US" b="0" dirty="0">
                <a:solidFill>
                  <a:srgbClr val="000000"/>
                </a:solidFill>
                <a:effectLst/>
                <a:latin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518766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AD94-3DB6-932C-3E47-35B64ED78800}"/>
              </a:ext>
            </a:extLst>
          </p:cNvPr>
          <p:cNvSpPr>
            <a:spLocks noGrp="1"/>
          </p:cNvSpPr>
          <p:nvPr>
            <p:ph type="title"/>
          </p:nvPr>
        </p:nvSpPr>
        <p:spPr>
          <a:xfrm>
            <a:off x="838200" y="578485"/>
            <a:ext cx="10515600" cy="1325563"/>
          </a:xfrm>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REGRESSION</a:t>
            </a:r>
            <a:endParaRPr lang="en-US" sz="4000" dirty="0"/>
          </a:p>
        </p:txBody>
      </p:sp>
      <p:sp>
        <p:nvSpPr>
          <p:cNvPr id="3" name="Content Placeholder 2">
            <a:extLst>
              <a:ext uri="{FF2B5EF4-FFF2-40B4-BE49-F238E27FC236}">
                <a16:creationId xmlns:a16="http://schemas.microsoft.com/office/drawing/2014/main" id="{F4F35973-1EE8-9E74-ADBB-A26A766D8C43}"/>
              </a:ext>
            </a:extLst>
          </p:cNvPr>
          <p:cNvSpPr>
            <a:spLocks noGrp="1"/>
          </p:cNvSpPr>
          <p:nvPr>
            <p:ph idx="1"/>
          </p:nvPr>
        </p:nvSpPr>
        <p:spPr>
          <a:xfrm>
            <a:off x="838200" y="1620982"/>
            <a:ext cx="10515600" cy="4555981"/>
          </a:xfrm>
        </p:spPr>
        <p:txBody>
          <a:bodyPr>
            <a:normAutofit/>
          </a:bodyPr>
          <a:lstStyle/>
          <a:p>
            <a:pPr marL="0" indent="0">
              <a:buNone/>
            </a:pPr>
            <a:br>
              <a:rPr lang="en-IN" sz="2000" b="1" dirty="0">
                <a:latin typeface="Times New Roman" panose="02020603050405020304" pitchFamily="18" charset="0"/>
                <a:cs typeface="Times New Roman" panose="02020603050405020304" pitchFamily="18" charset="0"/>
              </a:rPr>
            </a:br>
            <a:r>
              <a:rPr lang="en-IN" sz="2000" b="1" dirty="0">
                <a:effectLst/>
                <a:latin typeface="Times New Roman" panose="02020603050405020304" pitchFamily="18" charset="0"/>
                <a:cs typeface="Times New Roman" panose="02020603050405020304" pitchFamily="18" charset="0"/>
              </a:rPr>
              <a:t>Output/Results: </a:t>
            </a:r>
          </a:p>
          <a:p>
            <a:pPr marL="0" indent="0">
              <a:buNone/>
            </a:pPr>
            <a:br>
              <a:rPr lang="en-IN" sz="2000" b="1"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0.7566309911586785</a:t>
            </a:r>
          </a:p>
          <a:p>
            <a:pPr marL="0" indent="0">
              <a:buNone/>
            </a:pPr>
            <a:r>
              <a:rPr lang="en-IN" sz="2000" b="0" dirty="0">
                <a:effectLst/>
                <a:latin typeface="Times New Roman" panose="02020603050405020304" pitchFamily="18" charset="0"/>
                <a:cs typeface="Times New Roman" panose="02020603050405020304" pitchFamily="18" charset="0"/>
              </a:rPr>
              <a:t>[[1262  127] [ 396  364]]</a:t>
            </a:r>
          </a:p>
          <a:p>
            <a:pPr marL="0" indent="0">
              <a:buNone/>
            </a:pPr>
            <a:endParaRPr lang="en-IN" sz="2000" b="0" dirty="0">
              <a:effectLst/>
              <a:latin typeface="Times New Roman" panose="02020603050405020304" pitchFamily="18" charset="0"/>
              <a:cs typeface="Times New Roman" panose="02020603050405020304" pitchFamily="18" charset="0"/>
            </a:endParaRPr>
          </a:p>
          <a:p>
            <a:pPr marL="0" indent="0">
              <a:buNone/>
            </a:pPr>
            <a:r>
              <a:rPr lang="en-IN" sz="2000" b="1" dirty="0">
                <a:effectLst/>
                <a:latin typeface="Times New Roman" panose="02020603050405020304" pitchFamily="18" charset="0"/>
                <a:cs typeface="Times New Roman" panose="02020603050405020304" pitchFamily="18" charset="0"/>
              </a:rPr>
              <a:t>Interpretation:</a:t>
            </a:r>
          </a:p>
          <a:p>
            <a:pPr marL="0" indent="0">
              <a:lnSpc>
                <a:spcPct val="120000"/>
              </a:lnSpc>
              <a:buNone/>
            </a:pPr>
            <a:r>
              <a:rPr lang="en-US" sz="2000" b="0" dirty="0">
                <a:effectLst/>
                <a:latin typeface="Times New Roman" panose="02020603050405020304" pitchFamily="18" charset="0"/>
                <a:cs typeface="Times New Roman" panose="02020603050405020304" pitchFamily="18" charset="0"/>
              </a:rPr>
              <a:t>From the results, it can be observed that the model correctly predicted the Alzheimer’s diagnosis of about 75.6%. The confusion matrix results reveal that the model correctly predicted the positive class 364 times and 1262 times the negative class. In addition, the model incorrectly predicted the false positive and false negative 127 and 396 times respectively.</a:t>
            </a:r>
            <a:endParaRPr lang="en-IN" sz="2000" dirty="0">
              <a:latin typeface="Times New Roman" panose="02020603050405020304" pitchFamily="18"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68220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9D0D-F149-061F-A174-FA7FA360F38F}"/>
              </a:ext>
            </a:extLst>
          </p:cNvPr>
          <p:cNvSpPr>
            <a:spLocks noGrp="1"/>
          </p:cNvSpPr>
          <p:nvPr>
            <p:ph type="title"/>
          </p:nvPr>
        </p:nvSpPr>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REGRESSION</a:t>
            </a:r>
            <a:endParaRPr lang="en-US" sz="4000" dirty="0"/>
          </a:p>
        </p:txBody>
      </p:sp>
      <p:sp>
        <p:nvSpPr>
          <p:cNvPr id="3" name="Content Placeholder 2">
            <a:extLst>
              <a:ext uri="{FF2B5EF4-FFF2-40B4-BE49-F238E27FC236}">
                <a16:creationId xmlns:a16="http://schemas.microsoft.com/office/drawing/2014/main" id="{1AC8D53E-ECE7-CF75-215D-9101D21D84C1}"/>
              </a:ext>
            </a:extLst>
          </p:cNvPr>
          <p:cNvSpPr>
            <a:spLocks noGrp="1"/>
          </p:cNvSpPr>
          <p:nvPr>
            <p:ph idx="1"/>
          </p:nvPr>
        </p:nvSpPr>
        <p:spPr>
          <a:xfrm>
            <a:off x="838200" y="1690688"/>
            <a:ext cx="10515600" cy="4486275"/>
          </a:xfrm>
        </p:spPr>
        <p:txBody>
          <a:bodyPr/>
          <a:lstStyle/>
          <a:p>
            <a:pPr marL="0" indent="0">
              <a:buNone/>
            </a:pPr>
            <a:r>
              <a:rPr lang="en-US" sz="2000" dirty="0">
                <a:latin typeface="Times New Roman" panose="02020603050405020304" pitchFamily="18" charset="0"/>
                <a:cs typeface="Times New Roman" panose="02020603050405020304" pitchFamily="18" charset="0"/>
              </a:rPr>
              <a:t>The logistic regression model was evaluated using a classification report, which provided detailed metrics for each class (0 = Non-Alzheimer's, 1 = Alzheimer's) based on the predicted and actual labels.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0" dirty="0">
                <a:solidFill>
                  <a:srgbClr val="008000"/>
                </a:solidFill>
                <a:effectLst/>
                <a:latin typeface="Courier New" panose="02070309020205020404" pitchFamily="49" charset="0"/>
              </a:rPr>
              <a:t>#</a:t>
            </a:r>
            <a:r>
              <a:rPr lang="en-US" sz="1800" b="0" dirty="0">
                <a:solidFill>
                  <a:srgbClr val="008000"/>
                </a:solidFill>
                <a:effectLst/>
                <a:latin typeface="Courier New" panose="02070309020205020404" pitchFamily="49" charset="0"/>
              </a:rPr>
              <a:t> Model Evaluation</a:t>
            </a:r>
            <a:endParaRPr lang="en-US" sz="1800" b="0" dirty="0">
              <a:solidFill>
                <a:srgbClr val="000000"/>
              </a:solidFill>
              <a:effectLst/>
              <a:latin typeface="Courier New" panose="02070309020205020404" pitchFamily="49" charset="0"/>
            </a:endParaRPr>
          </a:p>
          <a:p>
            <a:pPr marL="0" indent="0">
              <a:buNone/>
            </a:pPr>
            <a:r>
              <a:rPr lang="en-US" sz="1800" b="0" dirty="0">
                <a:solidFill>
                  <a:srgbClr val="795E26"/>
                </a:solidFill>
                <a:effectLst/>
                <a:latin typeface="Courier New" panose="02070309020205020404" pitchFamily="49" charset="0"/>
              </a:rPr>
              <a:t>print</a:t>
            </a:r>
            <a:r>
              <a:rPr lang="en-US" sz="1800" b="0" dirty="0">
                <a:solidFill>
                  <a:srgbClr val="000000"/>
                </a:solidFill>
                <a:effectLst/>
                <a:latin typeface="Courier New" panose="02070309020205020404" pitchFamily="49" charset="0"/>
              </a:rPr>
              <a:t>(classification_report(</a:t>
            </a:r>
            <a:r>
              <a:rPr lang="en-US" sz="1800" b="0" dirty="0" err="1">
                <a:solidFill>
                  <a:srgbClr val="000000"/>
                </a:solidFill>
                <a:effectLst/>
                <a:latin typeface="Courier New" panose="02070309020205020404" pitchFamily="49" charset="0"/>
              </a:rPr>
              <a:t>y,model.predict</a:t>
            </a:r>
            <a:r>
              <a:rPr lang="en-US" sz="1800" b="0" dirty="0">
                <a:solidFill>
                  <a:srgbClr val="000000"/>
                </a:solidFill>
                <a:effectLst/>
                <a:latin typeface="Courier New" panose="02070309020205020404" pitchFamily="49" charset="0"/>
              </a:rPr>
              <a:t>(x)))</a:t>
            </a:r>
          </a:p>
          <a:p>
            <a:pPr marL="0" indent="0">
              <a:buNone/>
            </a:pPr>
            <a:r>
              <a:rPr lang="en-US" sz="2800" dirty="0">
                <a:latin typeface="Times New Roman" panose="02020603050405020304" pitchFamily="18" charset="0"/>
                <a:cs typeface="Times New Roman" panose="02020603050405020304" pitchFamily="18" charset="0"/>
              </a:rPr>
              <a:t> </a:t>
            </a:r>
          </a:p>
          <a:p>
            <a:pPr marL="0" indent="0">
              <a:buNone/>
            </a:pPr>
            <a:endParaRPr lang="en-US" dirty="0"/>
          </a:p>
        </p:txBody>
      </p:sp>
      <p:pic>
        <p:nvPicPr>
          <p:cNvPr id="5" name="Picture 4">
            <a:extLst>
              <a:ext uri="{FF2B5EF4-FFF2-40B4-BE49-F238E27FC236}">
                <a16:creationId xmlns:a16="http://schemas.microsoft.com/office/drawing/2014/main" id="{C59722F5-F042-5F99-44DE-D6FC5FC4C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29368"/>
            <a:ext cx="5911398" cy="2275888"/>
          </a:xfrm>
          <a:prstGeom prst="rect">
            <a:avLst/>
          </a:prstGeom>
        </p:spPr>
      </p:pic>
    </p:spTree>
    <p:extLst>
      <p:ext uri="{BB962C8B-B14F-4D97-AF65-F5344CB8AC3E}">
        <p14:creationId xmlns:p14="http://schemas.microsoft.com/office/powerpoint/2010/main" val="113562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4560-ED97-F9B7-8259-04E72B2CEDB2}"/>
              </a:ext>
            </a:extLst>
          </p:cNvPr>
          <p:cNvSpPr>
            <a:spLocks noGrp="1"/>
          </p:cNvSpPr>
          <p:nvPr>
            <p:ph type="title"/>
          </p:nvPr>
        </p:nvSpPr>
        <p:spPr>
          <a:xfrm>
            <a:off x="683046" y="820396"/>
            <a:ext cx="10505499" cy="1024569"/>
          </a:xfrm>
        </p:spPr>
        <p:txBody>
          <a:bodyPr>
            <a:norm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REGRESSION</a:t>
            </a:r>
            <a:endParaRPr lang="en-IN" dirty="0"/>
          </a:p>
        </p:txBody>
      </p:sp>
      <p:sp>
        <p:nvSpPr>
          <p:cNvPr id="3" name="Content Placeholder 2">
            <a:extLst>
              <a:ext uri="{FF2B5EF4-FFF2-40B4-BE49-F238E27FC236}">
                <a16:creationId xmlns:a16="http://schemas.microsoft.com/office/drawing/2014/main" id="{19F30303-E571-51C3-8A02-4422DD8B1A19}"/>
              </a:ext>
            </a:extLst>
          </p:cNvPr>
          <p:cNvSpPr>
            <a:spLocks noGrp="1"/>
          </p:cNvSpPr>
          <p:nvPr>
            <p:ph idx="1"/>
          </p:nvPr>
        </p:nvSpPr>
        <p:spPr>
          <a:xfrm>
            <a:off x="683046" y="1421015"/>
            <a:ext cx="10925062" cy="4458074"/>
          </a:xfrm>
        </p:spPr>
        <p:txBody>
          <a:bodyPr>
            <a:normAutofit/>
          </a:bodyPr>
          <a:lstStyle/>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Interpretation:</a:t>
            </a:r>
          </a:p>
          <a:p>
            <a:pPr marL="0" indent="0">
              <a:buNone/>
            </a:pPr>
            <a:r>
              <a:rPr lang="en-US" sz="2000" dirty="0">
                <a:latin typeface="Times New Roman" panose="02020603050405020304" pitchFamily="18" charset="0"/>
                <a:cs typeface="Times New Roman" panose="02020603050405020304" pitchFamily="18" charset="0"/>
              </a:rPr>
              <a:t>Based on the results, the model's precision for class 0 (no diagnosis) is 76% and for class 1 (diagnosis) is 74%. The model identified 91% of the true negative class (class 0), whereas it has identified only 47% of the true positive cases (class 1). The F1 scores show that the model did great in predicting the patients who were not diagnosed with Alzheimer’s than with the people with actual diagnosis (i.e., 83% and 58% respectively). Overall, the model performed well in predicting the negative class with high recall (91%) and a good F1-score (83%). However, the performance for the positive class was low, indicating that it has missed a significant number of the diagnosed cases.</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106986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720C-117E-D6AC-143E-08BC3D2FD4F6}"/>
              </a:ext>
            </a:extLst>
          </p:cNvPr>
          <p:cNvSpPr>
            <a:spLocks noGrp="1"/>
          </p:cNvSpPr>
          <p:nvPr>
            <p:ph type="title"/>
          </p:nvPr>
        </p:nvSpPr>
        <p:spPr>
          <a:xfrm>
            <a:off x="838200" y="556995"/>
            <a:ext cx="10515600" cy="1133693"/>
          </a:xfrm>
        </p:spPr>
        <p:txBody>
          <a:bodyPr>
            <a:normAutofit/>
          </a:bodyPr>
          <a:lstStyle/>
          <a:p>
            <a:r>
              <a:rPr lang="en-US" sz="4000" b="1" dirty="0">
                <a:latin typeface="Times New Roman" panose="02020603050405020304" pitchFamily="18" charset="0"/>
                <a:cs typeface="Times New Roman" panose="02020603050405020304" pitchFamily="18" charset="0"/>
              </a:rPr>
              <a:t>TABLE OF CONTENTS</a:t>
            </a:r>
            <a:endParaRPr lang="en-US" sz="4000" dirty="0">
              <a:latin typeface="Times New Roman" panose="02020603050405020304" pitchFamily="18" charset="0"/>
              <a:cs typeface="Times New Roman" panose="02020603050405020304" pitchFamily="18" charset="0"/>
            </a:endParaRPr>
          </a:p>
        </p:txBody>
      </p:sp>
      <p:graphicFrame>
        <p:nvGraphicFramePr>
          <p:cNvPr id="16" name="Content Placeholder 2">
            <a:extLst>
              <a:ext uri="{FF2B5EF4-FFF2-40B4-BE49-F238E27FC236}">
                <a16:creationId xmlns:a16="http://schemas.microsoft.com/office/drawing/2014/main" id="{13B3A6AB-9B35-EB6B-2566-581DC9A7FF7D}"/>
              </a:ext>
            </a:extLst>
          </p:cNvPr>
          <p:cNvGraphicFramePr>
            <a:graphicFrameLocks noGrp="1"/>
          </p:cNvGraphicFramePr>
          <p:nvPr>
            <p:ph idx="1"/>
            <p:extLst>
              <p:ext uri="{D42A27DB-BD31-4B8C-83A1-F6EECF244321}">
                <p14:modId xmlns:p14="http://schemas.microsoft.com/office/powerpoint/2010/main" val="629081407"/>
              </p:ext>
            </p:extLst>
          </p:nvPr>
        </p:nvGraphicFramePr>
        <p:xfrm>
          <a:off x="838200" y="1689680"/>
          <a:ext cx="10515600" cy="3256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a:extLst>
              <a:ext uri="{FF2B5EF4-FFF2-40B4-BE49-F238E27FC236}">
                <a16:creationId xmlns:a16="http://schemas.microsoft.com/office/drawing/2014/main" id="{28795EC8-A87F-FEC3-B4E9-2CD5879B7826}"/>
              </a:ext>
            </a:extLst>
          </p:cNvPr>
          <p:cNvSpPr/>
          <p:nvPr/>
        </p:nvSpPr>
        <p:spPr>
          <a:xfrm>
            <a:off x="838200" y="5037937"/>
            <a:ext cx="10515600" cy="3948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latin typeface="Times New Roman" panose="02020603050405020304" pitchFamily="18" charset="0"/>
                <a:cs typeface="Times New Roman" panose="02020603050405020304" pitchFamily="18" charset="0"/>
              </a:rPr>
              <a:t>       </a:t>
            </a:r>
            <a:r>
              <a:rPr lang="en-US" sz="1600" dirty="0">
                <a:solidFill>
                  <a:prstClr val="black">
                    <a:hueOff val="0"/>
                    <a:satOff val="0"/>
                    <a:lumOff val="0"/>
                    <a:alphaOff val="0"/>
                  </a:prstClr>
                </a:solidFill>
                <a:latin typeface="Aptos" panose="02110004020202020204"/>
              </a:rPr>
              <a:t>8. Conclusion</a:t>
            </a:r>
            <a:endParaRPr lang="en-US" dirty="0"/>
          </a:p>
        </p:txBody>
      </p:sp>
      <p:sp>
        <p:nvSpPr>
          <p:cNvPr id="3" name="Rectangle: Rounded Corners 2">
            <a:extLst>
              <a:ext uri="{FF2B5EF4-FFF2-40B4-BE49-F238E27FC236}">
                <a16:creationId xmlns:a16="http://schemas.microsoft.com/office/drawing/2014/main" id="{598DFC59-8BB2-A55D-9685-BB8348A6E8DB}"/>
              </a:ext>
            </a:extLst>
          </p:cNvPr>
          <p:cNvSpPr/>
          <p:nvPr/>
        </p:nvSpPr>
        <p:spPr>
          <a:xfrm>
            <a:off x="838200" y="5524655"/>
            <a:ext cx="10515600" cy="418945"/>
          </a:xfrm>
          <a:prstGeom prst="roundRect">
            <a:avLst>
              <a:gd name="adj" fmla="val 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latin typeface="Times New Roman" panose="02020603050405020304" pitchFamily="18" charset="0"/>
                <a:cs typeface="Times New Roman" panose="02020603050405020304" pitchFamily="18" charset="0"/>
              </a:rPr>
              <a:t>       </a:t>
            </a:r>
            <a:r>
              <a:rPr lang="en-US" sz="1600" dirty="0">
                <a:solidFill>
                  <a:prstClr val="black">
                    <a:hueOff val="0"/>
                    <a:satOff val="0"/>
                    <a:lumOff val="0"/>
                    <a:alphaOff val="0"/>
                  </a:prstClr>
                </a:solidFill>
                <a:latin typeface="Aptos" panose="02110004020202020204"/>
              </a:rPr>
              <a:t>9. References</a:t>
            </a:r>
            <a:r>
              <a:rPr lang="en-US" dirty="0"/>
              <a:t>	</a:t>
            </a:r>
          </a:p>
        </p:txBody>
      </p:sp>
      <p:sp>
        <p:nvSpPr>
          <p:cNvPr id="7" name="Rectangle: Rounded Corners 6">
            <a:extLst>
              <a:ext uri="{FF2B5EF4-FFF2-40B4-BE49-F238E27FC236}">
                <a16:creationId xmlns:a16="http://schemas.microsoft.com/office/drawing/2014/main" id="{07967967-C3DC-F2EA-EC30-25A91264AF71}"/>
              </a:ext>
            </a:extLst>
          </p:cNvPr>
          <p:cNvSpPr/>
          <p:nvPr/>
        </p:nvSpPr>
        <p:spPr>
          <a:xfrm>
            <a:off x="838200" y="6078758"/>
            <a:ext cx="10515600" cy="49522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dirty="0">
                <a:latin typeface="Times New Roman" panose="02020603050405020304" pitchFamily="18" charset="0"/>
                <a:cs typeface="Times New Roman" panose="02020603050405020304" pitchFamily="18" charset="0"/>
              </a:rPr>
              <a:t>       </a:t>
            </a:r>
            <a:r>
              <a:rPr lang="en-US" sz="1600" dirty="0">
                <a:solidFill>
                  <a:prstClr val="black">
                    <a:hueOff val="0"/>
                    <a:satOff val="0"/>
                    <a:lumOff val="0"/>
                    <a:alphaOff val="0"/>
                  </a:prstClr>
                </a:solidFill>
                <a:latin typeface="Aptos" panose="02110004020202020204"/>
              </a:rPr>
              <a:t>10. Contributions</a:t>
            </a:r>
            <a:r>
              <a:rPr lang="en-US" dirty="0"/>
              <a:t>	</a:t>
            </a:r>
          </a:p>
        </p:txBody>
      </p:sp>
      <p:sp>
        <p:nvSpPr>
          <p:cNvPr id="8" name="Rectangle 7" descr="Presentation with Org Chart">
            <a:extLst>
              <a:ext uri="{FF2B5EF4-FFF2-40B4-BE49-F238E27FC236}">
                <a16:creationId xmlns:a16="http://schemas.microsoft.com/office/drawing/2014/main" id="{A8CA19BA-9B0E-B2FF-B120-6F8133D11741}"/>
              </a:ext>
            </a:extLst>
          </p:cNvPr>
          <p:cNvSpPr/>
          <p:nvPr/>
        </p:nvSpPr>
        <p:spPr>
          <a:xfrm>
            <a:off x="960039" y="5628791"/>
            <a:ext cx="210671" cy="21067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3">
            <a:schemeClr val="lt1">
              <a:alpha val="0"/>
              <a:hueOff val="0"/>
              <a:satOff val="0"/>
              <a:lumOff val="0"/>
              <a:alphaOff val="0"/>
            </a:schemeClr>
          </a:lnRef>
          <a:fillRef idx="1">
            <a:scrgbClr r="0" g="0" b="0"/>
          </a:fillRef>
          <a:effectRef idx="1">
            <a:schemeClr val="accent6">
              <a:hueOff val="0"/>
              <a:satOff val="0"/>
              <a:lumOff val="0"/>
              <a:alphaOff val="0"/>
            </a:schemeClr>
          </a:effectRef>
          <a:fontRef idx="minor">
            <a:schemeClr val="lt1"/>
          </a:fontRef>
        </p:style>
        <p:txBody>
          <a:bodyPr/>
          <a:lstStyle/>
          <a:p>
            <a:endParaRPr lang="en-US"/>
          </a:p>
        </p:txBody>
      </p:sp>
      <p:sp>
        <p:nvSpPr>
          <p:cNvPr id="9" name="Rectangle 8" descr="Trophy">
            <a:extLst>
              <a:ext uri="{FF2B5EF4-FFF2-40B4-BE49-F238E27FC236}">
                <a16:creationId xmlns:a16="http://schemas.microsoft.com/office/drawing/2014/main" id="{E33934A1-E741-435E-7CE0-4750B16DF498}"/>
              </a:ext>
            </a:extLst>
          </p:cNvPr>
          <p:cNvSpPr/>
          <p:nvPr/>
        </p:nvSpPr>
        <p:spPr>
          <a:xfrm>
            <a:off x="953112" y="6195669"/>
            <a:ext cx="210671" cy="21067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3">
            <a:schemeClr val="lt1">
              <a:alpha val="0"/>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txBody>
          <a:bodyPr/>
          <a:lstStyle/>
          <a:p>
            <a:endParaRPr lang="en-US"/>
          </a:p>
        </p:txBody>
      </p:sp>
      <p:sp>
        <p:nvSpPr>
          <p:cNvPr id="12" name="Rectangle 11" descr="Subtitles">
            <a:extLst>
              <a:ext uri="{FF2B5EF4-FFF2-40B4-BE49-F238E27FC236}">
                <a16:creationId xmlns:a16="http://schemas.microsoft.com/office/drawing/2014/main" id="{C8B605F9-3B11-BAE2-974C-179496415976}"/>
              </a:ext>
            </a:extLst>
          </p:cNvPr>
          <p:cNvSpPr/>
          <p:nvPr/>
        </p:nvSpPr>
        <p:spPr>
          <a:xfrm>
            <a:off x="953111" y="5151117"/>
            <a:ext cx="210671" cy="21067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3">
            <a:schemeClr val="lt1">
              <a:alpha val="0"/>
              <a:hueOff val="0"/>
              <a:satOff val="0"/>
              <a:lumOff val="0"/>
              <a:alphaOff val="0"/>
            </a:schemeClr>
          </a:lnRef>
          <a:fillRef idx="1">
            <a:scrgbClr r="0" g="0" b="0"/>
          </a:fillRef>
          <a:effectRef idx="1">
            <a:schemeClr val="accent6">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381098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4F4B-47D5-941E-A633-1797633FC76B}"/>
              </a:ext>
            </a:extLst>
          </p:cNvPr>
          <p:cNvSpPr>
            <a:spLocks noGrp="1"/>
          </p:cNvSpPr>
          <p:nvPr>
            <p:ph type="title"/>
          </p:nvPr>
        </p:nvSpPr>
        <p:spPr>
          <a:xfrm>
            <a:off x="794942" y="259043"/>
            <a:ext cx="8958658" cy="883957"/>
          </a:xfrm>
        </p:spPr>
        <p:txBody>
          <a:bodyPr anchor="b">
            <a:noAutofit/>
          </a:bodyPr>
          <a:lstStyle/>
          <a:p>
            <a:r>
              <a:rPr lang="en-US" sz="4000" b="1" dirty="0">
                <a:latin typeface="Times New Roman" panose="02020603050405020304" pitchFamily="18" charset="0"/>
                <a:cs typeface="Times New Roman" panose="02020603050405020304" pitchFamily="18" charset="0"/>
              </a:rPr>
              <a:t>K Nearest Neighbor (KNN) Model</a:t>
            </a:r>
          </a:p>
        </p:txBody>
      </p:sp>
      <p:sp>
        <p:nvSpPr>
          <p:cNvPr id="3" name="Content Placeholder 2">
            <a:extLst>
              <a:ext uri="{FF2B5EF4-FFF2-40B4-BE49-F238E27FC236}">
                <a16:creationId xmlns:a16="http://schemas.microsoft.com/office/drawing/2014/main" id="{CBC0C98E-0916-BD49-27DD-5EC72A1865B2}"/>
              </a:ext>
            </a:extLst>
          </p:cNvPr>
          <p:cNvSpPr>
            <a:spLocks noGrp="1"/>
          </p:cNvSpPr>
          <p:nvPr>
            <p:ph idx="1"/>
          </p:nvPr>
        </p:nvSpPr>
        <p:spPr>
          <a:xfrm>
            <a:off x="876692" y="1433945"/>
            <a:ext cx="9618126" cy="5022273"/>
          </a:xfrm>
        </p:spPr>
        <p:txBody>
          <a:bodyPr anchor="t">
            <a:normAutofit fontScale="92500" lnSpcReduction="20000"/>
          </a:bodyPr>
          <a:lstStyle/>
          <a:p>
            <a:pPr marL="0" indent="0">
              <a:buNone/>
            </a:pPr>
            <a:r>
              <a:rPr lang="en-US" sz="1700" b="0" dirty="0">
                <a:solidFill>
                  <a:srgbClr val="008000"/>
                </a:solidFill>
                <a:effectLst/>
                <a:latin typeface="Courier New" panose="02070309020205020404" pitchFamily="49" charset="0"/>
              </a:rPr>
              <a:t># KNN Graph</a:t>
            </a:r>
            <a:endParaRPr lang="en-US" sz="1700" b="0" dirty="0">
              <a:solidFill>
                <a:srgbClr val="000000"/>
              </a:solidFill>
              <a:effectLst/>
              <a:latin typeface="Courier New" panose="02070309020205020404" pitchFamily="49" charset="0"/>
            </a:endParaRPr>
          </a:p>
          <a:p>
            <a:pPr marL="0" indent="0">
              <a:buNone/>
            </a:pPr>
            <a:r>
              <a:rPr lang="en-US" sz="1700" b="0" dirty="0">
                <a:solidFill>
                  <a:srgbClr val="000000"/>
                </a:solidFill>
                <a:effectLst/>
                <a:latin typeface="Courier New" panose="02070309020205020404" pitchFamily="49" charset="0"/>
              </a:rPr>
              <a:t>x = </a:t>
            </a:r>
            <a:r>
              <a:rPr lang="en-US" sz="1700" b="0" dirty="0" err="1">
                <a:solidFill>
                  <a:srgbClr val="000000"/>
                </a:solidFill>
                <a:effectLst/>
                <a:latin typeface="Courier New" panose="02070309020205020404" pitchFamily="49" charset="0"/>
              </a:rPr>
              <a:t>df_alzr</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'MMSE'</a:t>
            </a:r>
            <a:r>
              <a:rPr lang="en-US" sz="1700" b="0" dirty="0">
                <a:solidFill>
                  <a:srgbClr val="000000"/>
                </a:solidFill>
                <a:effectLst/>
                <a:latin typeface="Courier New" panose="02070309020205020404" pitchFamily="49" charset="0"/>
              </a:rPr>
              <a:t>, </a:t>
            </a:r>
            <a:r>
              <a:rPr lang="en-US" sz="1700" b="0" dirty="0">
                <a:solidFill>
                  <a:srgbClr val="A31515"/>
                </a:solidFill>
                <a:effectLst/>
                <a:latin typeface="Courier New" panose="02070309020205020404" pitchFamily="49" charset="0"/>
              </a:rPr>
              <a:t>'</a:t>
            </a:r>
            <a:r>
              <a:rPr lang="en-US" sz="1700" b="0" dirty="0" err="1">
                <a:solidFill>
                  <a:srgbClr val="A31515"/>
                </a:solidFill>
                <a:effectLst/>
                <a:latin typeface="Courier New" panose="02070309020205020404" pitchFamily="49" charset="0"/>
              </a:rPr>
              <a:t>MemComp</a:t>
            </a:r>
            <a:r>
              <a:rPr lang="en-US" sz="1700" b="0" dirty="0">
                <a:solidFill>
                  <a:srgbClr val="A31515"/>
                </a:solidFill>
                <a:effectLst/>
                <a:latin typeface="Courier New" panose="02070309020205020404" pitchFamily="49" charset="0"/>
              </a:rPr>
              <a:t>'</a:t>
            </a:r>
            <a:r>
              <a:rPr lang="en-US" sz="1700" b="0" dirty="0">
                <a:solidFill>
                  <a:srgbClr val="000000"/>
                </a:solidFill>
                <a:effectLst/>
                <a:latin typeface="Courier New" panose="02070309020205020404" pitchFamily="49" charset="0"/>
              </a:rPr>
              <a:t>]]</a:t>
            </a:r>
          </a:p>
          <a:p>
            <a:pPr marL="0" indent="0">
              <a:buNone/>
            </a:pPr>
            <a:r>
              <a:rPr lang="en-US" sz="1700" b="0" dirty="0">
                <a:solidFill>
                  <a:srgbClr val="000000"/>
                </a:solidFill>
                <a:effectLst/>
                <a:latin typeface="Courier New" panose="02070309020205020404" pitchFamily="49" charset="0"/>
              </a:rPr>
              <a:t>y = </a:t>
            </a:r>
            <a:r>
              <a:rPr lang="en-US" sz="1700" b="0" dirty="0" err="1">
                <a:solidFill>
                  <a:srgbClr val="000000"/>
                </a:solidFill>
                <a:effectLst/>
                <a:latin typeface="Courier New" panose="02070309020205020404" pitchFamily="49" charset="0"/>
              </a:rPr>
              <a:t>df_alzr</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'Diagnosis’</a:t>
            </a:r>
            <a:r>
              <a:rPr lang="en-US" sz="1700" b="0" dirty="0">
                <a:solidFill>
                  <a:srgbClr val="000000"/>
                </a:solidFill>
                <a:effectLst/>
                <a:latin typeface="Courier New" panose="02070309020205020404" pitchFamily="49" charset="0"/>
              </a:rPr>
              <a:t>]</a:t>
            </a:r>
          </a:p>
          <a:p>
            <a:pPr marL="0" indent="0">
              <a:buNone/>
            </a:pPr>
            <a:r>
              <a:rPr lang="en-US" sz="1700" b="0" dirty="0">
                <a:solidFill>
                  <a:srgbClr val="AF00DB"/>
                </a:solidFill>
                <a:effectLst/>
                <a:latin typeface="Courier New" panose="02070309020205020404" pitchFamily="49" charset="0"/>
              </a:rPr>
              <a:t>import </a:t>
            </a:r>
            <a:r>
              <a:rPr lang="en-US" sz="1700" b="0" dirty="0" err="1">
                <a:solidFill>
                  <a:srgbClr val="AF00DB"/>
                </a:solidFill>
                <a:effectLst/>
                <a:latin typeface="Courier New" panose="02070309020205020404" pitchFamily="49" charset="0"/>
              </a:rPr>
              <a:t>numpy</a:t>
            </a:r>
            <a:r>
              <a:rPr lang="en-US" sz="1700" b="0" dirty="0">
                <a:solidFill>
                  <a:srgbClr val="AF00DB"/>
                </a:solidFill>
                <a:effectLst/>
                <a:latin typeface="Courier New" panose="02070309020205020404" pitchFamily="49" charset="0"/>
              </a:rPr>
              <a:t> as np</a:t>
            </a:r>
          </a:p>
          <a:p>
            <a:pPr marL="0" indent="0">
              <a:buNone/>
            </a:pPr>
            <a:r>
              <a:rPr lang="en-US" sz="1700" b="0" dirty="0">
                <a:solidFill>
                  <a:srgbClr val="AF00DB"/>
                </a:solidFill>
                <a:effectLst/>
                <a:latin typeface="Courier New" panose="02070309020205020404" pitchFamily="49" charset="0"/>
              </a:rPr>
              <a:t>from</a:t>
            </a: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sklearn.neighbors</a:t>
            </a:r>
            <a:r>
              <a:rPr lang="en-US" sz="1700" b="0" dirty="0">
                <a:solidFill>
                  <a:srgbClr val="000000"/>
                </a:solidFill>
                <a:effectLst/>
                <a:latin typeface="Courier New" panose="02070309020205020404" pitchFamily="49" charset="0"/>
              </a:rPr>
              <a:t> </a:t>
            </a:r>
            <a:r>
              <a:rPr lang="en-US" sz="1700" b="0" dirty="0">
                <a:solidFill>
                  <a:srgbClr val="AF00DB"/>
                </a:solidFill>
                <a:effectLst/>
                <a:latin typeface="Courier New" panose="02070309020205020404" pitchFamily="49" charset="0"/>
              </a:rPr>
              <a:t>import</a:t>
            </a:r>
            <a:r>
              <a:rPr lang="en-US" sz="1700" b="0" dirty="0">
                <a:solidFill>
                  <a:srgbClr val="000000"/>
                </a:solidFill>
                <a:effectLst/>
                <a:latin typeface="Courier New" panose="02070309020205020404" pitchFamily="49" charset="0"/>
              </a:rPr>
              <a:t> </a:t>
            </a:r>
          </a:p>
          <a:p>
            <a:pPr marL="0" indent="0">
              <a:buNone/>
            </a:pPr>
            <a:r>
              <a:rPr lang="en-US" sz="1700" b="0" dirty="0" err="1">
                <a:solidFill>
                  <a:srgbClr val="000000"/>
                </a:solidFill>
                <a:effectLst/>
                <a:latin typeface="Courier New" panose="02070309020205020404" pitchFamily="49" charset="0"/>
              </a:rPr>
              <a:t>KNeighborsClassifier</a:t>
            </a:r>
            <a:endParaRPr lang="en-US" sz="1700" b="0" dirty="0">
              <a:solidFill>
                <a:srgbClr val="000000"/>
              </a:solidFill>
              <a:effectLst/>
              <a:latin typeface="Courier New" panose="02070309020205020404" pitchFamily="49" charset="0"/>
            </a:endParaRPr>
          </a:p>
          <a:p>
            <a:pPr marL="0" indent="0">
              <a:buNone/>
            </a:pPr>
            <a:r>
              <a:rPr lang="en-US" sz="1700" b="0" dirty="0">
                <a:solidFill>
                  <a:srgbClr val="AF00DB"/>
                </a:solidFill>
                <a:effectLst/>
                <a:latin typeface="Courier New" panose="02070309020205020404" pitchFamily="49" charset="0"/>
              </a:rPr>
              <a:t>import</a:t>
            </a: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matplotlib.pyplot</a:t>
            </a:r>
            <a:r>
              <a:rPr lang="en-US" sz="1700" b="0" dirty="0">
                <a:solidFill>
                  <a:srgbClr val="000000"/>
                </a:solidFill>
                <a:effectLst/>
                <a:latin typeface="Courier New" panose="02070309020205020404" pitchFamily="49" charset="0"/>
              </a:rPr>
              <a:t> </a:t>
            </a:r>
            <a:r>
              <a:rPr lang="en-US" sz="1700" b="0" dirty="0">
                <a:solidFill>
                  <a:srgbClr val="AF00DB"/>
                </a:solidFill>
                <a:effectLst/>
                <a:latin typeface="Courier New" panose="02070309020205020404" pitchFamily="49" charset="0"/>
              </a:rPr>
              <a:t>as</a:t>
            </a: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plt</a:t>
            </a:r>
            <a:endParaRPr lang="en-US" sz="1700" b="0" dirty="0">
              <a:solidFill>
                <a:srgbClr val="000000"/>
              </a:solidFill>
              <a:effectLst/>
              <a:latin typeface="Courier New" panose="02070309020205020404" pitchFamily="49" charset="0"/>
            </a:endParaRPr>
          </a:p>
          <a:p>
            <a:pPr marL="0" indent="0">
              <a:buNone/>
            </a:pPr>
            <a:r>
              <a:rPr lang="en-US" sz="1700" b="0" dirty="0">
                <a:solidFill>
                  <a:srgbClr val="000000"/>
                </a:solidFill>
                <a:effectLst/>
                <a:latin typeface="Courier New" panose="02070309020205020404" pitchFamily="49" charset="0"/>
              </a:rPr>
              <a:t>SSE=[]</a:t>
            </a:r>
          </a:p>
          <a:p>
            <a:pPr marL="0" indent="0">
              <a:buNone/>
            </a:pPr>
            <a:r>
              <a:rPr lang="en-US" sz="1700" b="0" dirty="0">
                <a:solidFill>
                  <a:srgbClr val="AF00DB"/>
                </a:solidFill>
                <a:effectLst/>
                <a:latin typeface="Courier New" panose="02070309020205020404" pitchFamily="49" charset="0"/>
              </a:rPr>
              <a:t>for</a:t>
            </a:r>
            <a:r>
              <a:rPr lang="en-US" sz="1700" b="0" dirty="0">
                <a:solidFill>
                  <a:srgbClr val="000000"/>
                </a:solidFill>
                <a:effectLst/>
                <a:latin typeface="Courier New" panose="02070309020205020404" pitchFamily="49" charset="0"/>
              </a:rPr>
              <a:t> k </a:t>
            </a:r>
            <a:r>
              <a:rPr lang="en-US" sz="1700" b="0" dirty="0">
                <a:solidFill>
                  <a:srgbClr val="0000FF"/>
                </a:solidFill>
                <a:effectLst/>
                <a:latin typeface="Courier New" panose="02070309020205020404" pitchFamily="49" charset="0"/>
              </a:rPr>
              <a:t>in</a:t>
            </a:r>
            <a:r>
              <a:rPr lang="en-US" sz="1700" b="0" dirty="0">
                <a:solidFill>
                  <a:srgbClr val="000000"/>
                </a:solidFill>
                <a:effectLst/>
                <a:latin typeface="Courier New" panose="02070309020205020404" pitchFamily="49" charset="0"/>
              </a:rPr>
              <a:t> </a:t>
            </a:r>
            <a:r>
              <a:rPr lang="en-US" sz="1700" b="0" dirty="0">
                <a:solidFill>
                  <a:srgbClr val="795E26"/>
                </a:solidFill>
                <a:effectLst/>
                <a:latin typeface="Courier New" panose="02070309020205020404" pitchFamily="49" charset="0"/>
              </a:rPr>
              <a:t>range</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1</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20</a:t>
            </a:r>
            <a:r>
              <a:rPr lang="en-US" sz="1700" b="0" dirty="0">
                <a:solidFill>
                  <a:srgbClr val="000000"/>
                </a:solidFill>
                <a:effectLst/>
                <a:latin typeface="Courier New" panose="02070309020205020404" pitchFamily="49" charset="0"/>
              </a:rPr>
              <a:t>):</a:t>
            </a:r>
          </a:p>
          <a:p>
            <a:pPr marL="0" indent="0">
              <a:buNone/>
            </a:pP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knn</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KNeighborsClassifier</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n_neighbors</a:t>
            </a:r>
            <a:r>
              <a:rPr lang="en-US" sz="1700" b="0" dirty="0">
                <a:solidFill>
                  <a:srgbClr val="000000"/>
                </a:solidFill>
                <a:effectLst/>
                <a:latin typeface="Courier New" panose="02070309020205020404" pitchFamily="49" charset="0"/>
              </a:rPr>
              <a:t>=k)</a:t>
            </a:r>
          </a:p>
          <a:p>
            <a:pPr marL="0" indent="0">
              <a:buNone/>
            </a:pP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knn.fit</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x,y</a:t>
            </a:r>
            <a:r>
              <a:rPr lang="en-US" sz="1700" b="0" dirty="0">
                <a:solidFill>
                  <a:srgbClr val="000000"/>
                </a:solidFill>
                <a:effectLst/>
                <a:latin typeface="Courier New" panose="02070309020205020404" pitchFamily="49" charset="0"/>
              </a:rPr>
              <a:t>)</a:t>
            </a:r>
          </a:p>
          <a:p>
            <a:pPr marL="0" indent="0">
              <a:buNone/>
            </a:pP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pred_i</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knn.predict</a:t>
            </a:r>
            <a:r>
              <a:rPr lang="en-US" sz="1700" b="0" dirty="0">
                <a:solidFill>
                  <a:srgbClr val="000000"/>
                </a:solidFill>
                <a:effectLst/>
                <a:latin typeface="Courier New" panose="02070309020205020404" pitchFamily="49" charset="0"/>
              </a:rPr>
              <a:t>(x)</a:t>
            </a:r>
          </a:p>
          <a:p>
            <a:pPr marL="0" indent="0">
              <a:buNone/>
            </a:pPr>
            <a:r>
              <a:rPr lang="en-US" sz="1700" b="0" dirty="0">
                <a:solidFill>
                  <a:srgbClr val="000000"/>
                </a:solidFill>
                <a:effectLst/>
                <a:latin typeface="Courier New" panose="02070309020205020404" pitchFamily="49" charset="0"/>
              </a:rPr>
              <a:t>    </a:t>
            </a:r>
            <a:r>
              <a:rPr lang="en-US" sz="1700" b="0" dirty="0" err="1">
                <a:solidFill>
                  <a:srgbClr val="000000"/>
                </a:solidFill>
                <a:effectLst/>
                <a:latin typeface="Courier New" panose="02070309020205020404" pitchFamily="49" charset="0"/>
              </a:rPr>
              <a:t>SSE.append</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np.mean</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pred_i</a:t>
            </a:r>
            <a:r>
              <a:rPr lang="en-US" sz="1700" b="0" dirty="0">
                <a:solidFill>
                  <a:srgbClr val="000000"/>
                </a:solidFill>
                <a:effectLst/>
                <a:latin typeface="Courier New" panose="02070309020205020404" pitchFamily="49" charset="0"/>
              </a:rPr>
              <a:t> != y))</a:t>
            </a:r>
          </a:p>
          <a:p>
            <a:pPr marL="0" indent="0">
              <a:buNone/>
            </a:pPr>
            <a:r>
              <a:rPr lang="en-US" sz="1700" b="0" dirty="0" err="1">
                <a:solidFill>
                  <a:srgbClr val="000000"/>
                </a:solidFill>
                <a:effectLst/>
                <a:latin typeface="Courier New" panose="02070309020205020404" pitchFamily="49" charset="0"/>
              </a:rPr>
              <a:t>plt.figure</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figsize</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20</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10</a:t>
            </a:r>
            <a:r>
              <a:rPr lang="en-US" sz="1700" b="0" dirty="0">
                <a:solidFill>
                  <a:srgbClr val="000000"/>
                </a:solidFill>
                <a:effectLst/>
                <a:latin typeface="Courier New" panose="02070309020205020404" pitchFamily="49" charset="0"/>
              </a:rPr>
              <a:t>))</a:t>
            </a:r>
          </a:p>
          <a:p>
            <a:pPr marL="0" indent="0">
              <a:buNone/>
            </a:pPr>
            <a:r>
              <a:rPr lang="en-US" sz="1700" b="0" dirty="0" err="1">
                <a:solidFill>
                  <a:srgbClr val="000000"/>
                </a:solidFill>
                <a:effectLst/>
                <a:latin typeface="Courier New" panose="02070309020205020404" pitchFamily="49" charset="0"/>
              </a:rPr>
              <a:t>plt.plot</a:t>
            </a:r>
            <a:r>
              <a:rPr lang="en-US" sz="1700" b="0" dirty="0">
                <a:solidFill>
                  <a:srgbClr val="000000"/>
                </a:solidFill>
                <a:effectLst/>
                <a:latin typeface="Courier New" panose="02070309020205020404" pitchFamily="49" charset="0"/>
              </a:rPr>
              <a:t>(</a:t>
            </a:r>
            <a:r>
              <a:rPr lang="en-US" sz="1700" b="0" dirty="0">
                <a:solidFill>
                  <a:srgbClr val="795E26"/>
                </a:solidFill>
                <a:effectLst/>
                <a:latin typeface="Courier New" panose="02070309020205020404" pitchFamily="49" charset="0"/>
              </a:rPr>
              <a:t>range</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1</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20</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SSE,color</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'b'</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linestyle</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a:t>
            </a:r>
            <a:r>
              <a:rPr lang="en-US" sz="1700" b="0" dirty="0" err="1">
                <a:solidFill>
                  <a:srgbClr val="A31515"/>
                </a:solidFill>
                <a:effectLst/>
                <a:latin typeface="Courier New" panose="02070309020205020404" pitchFamily="49" charset="0"/>
              </a:rPr>
              <a:t>dashed'</a:t>
            </a:r>
            <a:r>
              <a:rPr lang="en-US" sz="1700" b="0" dirty="0" err="1">
                <a:solidFill>
                  <a:srgbClr val="000000"/>
                </a:solidFill>
                <a:effectLst/>
                <a:latin typeface="Courier New" panose="02070309020205020404" pitchFamily="49" charset="0"/>
              </a:rPr>
              <a:t>,marker</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'o'</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markerfacecolor</a:t>
            </a:r>
            <a:r>
              <a:rPr lang="en-US" sz="1700" b="0" dirty="0">
                <a:solidFill>
                  <a:srgbClr val="000000"/>
                </a:solidFill>
                <a:effectLst/>
                <a:latin typeface="Courier New" panose="02070309020205020404" pitchFamily="49" charset="0"/>
              </a:rPr>
              <a:t>=</a:t>
            </a:r>
            <a:r>
              <a:rPr lang="en-US" sz="1700" b="0" dirty="0">
                <a:solidFill>
                  <a:srgbClr val="A31515"/>
                </a:solidFill>
                <a:effectLst/>
                <a:latin typeface="Courier New" panose="02070309020205020404" pitchFamily="49" charset="0"/>
              </a:rPr>
              <a:t>'r'</a:t>
            </a:r>
            <a:r>
              <a:rPr lang="en-US" sz="1700" b="0" dirty="0">
                <a:solidFill>
                  <a:srgbClr val="000000"/>
                </a:solidFill>
                <a:effectLst/>
                <a:latin typeface="Courier New" panose="02070309020205020404" pitchFamily="49" charset="0"/>
              </a:rPr>
              <a:t>,</a:t>
            </a:r>
            <a:r>
              <a:rPr lang="en-US" sz="1700" b="0" dirty="0" err="1">
                <a:solidFill>
                  <a:srgbClr val="000000"/>
                </a:solidFill>
                <a:effectLst/>
                <a:latin typeface="Courier New" panose="02070309020205020404" pitchFamily="49" charset="0"/>
              </a:rPr>
              <a:t>markersize</a:t>
            </a:r>
            <a:r>
              <a:rPr lang="en-US" sz="1700" b="0" dirty="0">
                <a:solidFill>
                  <a:srgbClr val="000000"/>
                </a:solidFill>
                <a:effectLst/>
                <a:latin typeface="Courier New" panose="02070309020205020404" pitchFamily="49" charset="0"/>
              </a:rPr>
              <a:t>=</a:t>
            </a:r>
            <a:r>
              <a:rPr lang="en-US" sz="1700" b="0" dirty="0">
                <a:solidFill>
                  <a:srgbClr val="116644"/>
                </a:solidFill>
                <a:effectLst/>
                <a:latin typeface="Courier New" panose="02070309020205020404" pitchFamily="49" charset="0"/>
              </a:rPr>
              <a:t>10</a:t>
            </a:r>
            <a:r>
              <a:rPr lang="en-US" sz="1700" b="0" dirty="0">
                <a:solidFill>
                  <a:srgbClr val="000000"/>
                </a:solidFill>
                <a:effectLst/>
                <a:latin typeface="Courier New" panose="02070309020205020404" pitchFamily="49" charset="0"/>
              </a:rPr>
              <a:t>)</a:t>
            </a:r>
          </a:p>
          <a:p>
            <a:pPr marL="0" indent="0">
              <a:buNone/>
            </a:pPr>
            <a:r>
              <a:rPr lang="en-US" sz="1700" b="0" dirty="0" err="1">
                <a:solidFill>
                  <a:srgbClr val="000000"/>
                </a:solidFill>
                <a:effectLst/>
                <a:latin typeface="Courier New" panose="02070309020205020404" pitchFamily="49" charset="0"/>
              </a:rPr>
              <a:t>plt.show</a:t>
            </a:r>
            <a:r>
              <a:rPr lang="en-US" sz="1700" b="0" dirty="0">
                <a:solidFill>
                  <a:srgbClr val="000000"/>
                </a:solidFill>
                <a:effectLst/>
                <a:latin typeface="Courier New" panose="02070309020205020404" pitchFamily="49" charset="0"/>
              </a:rPr>
              <a:t>()</a:t>
            </a:r>
          </a:p>
          <a:p>
            <a:pPr marL="0" indent="0">
              <a:buNone/>
            </a:pPr>
            <a:endParaRPr lang="en-US" sz="700" dirty="0"/>
          </a:p>
        </p:txBody>
      </p:sp>
    </p:spTree>
    <p:extLst>
      <p:ext uri="{BB962C8B-B14F-4D97-AF65-F5344CB8AC3E}">
        <p14:creationId xmlns:p14="http://schemas.microsoft.com/office/powerpoint/2010/main" val="392417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E78E-E72E-626D-EB96-DDFF4793C394}"/>
              </a:ext>
            </a:extLst>
          </p:cNvPr>
          <p:cNvSpPr>
            <a:spLocks noGrp="1"/>
          </p:cNvSpPr>
          <p:nvPr>
            <p:ph type="title"/>
          </p:nvPr>
        </p:nvSpPr>
        <p:spPr>
          <a:xfrm>
            <a:off x="703973" y="751551"/>
            <a:ext cx="9486507" cy="924849"/>
          </a:xfrm>
        </p:spPr>
        <p:txBody>
          <a:bodyPr anchor="b">
            <a:noAutofit/>
          </a:bodyPr>
          <a:lstStyle/>
          <a:p>
            <a:r>
              <a:rPr lang="en-US" sz="4000" b="1" dirty="0">
                <a:latin typeface="Times New Roman" panose="02020603050405020304" pitchFamily="18" charset="0"/>
                <a:cs typeface="Times New Roman" panose="02020603050405020304" pitchFamily="18" charset="0"/>
              </a:rPr>
              <a:t>K Nearest Neighbor (KNN) Model</a:t>
            </a:r>
            <a:endParaRPr lang="en-US" sz="4000" dirty="0"/>
          </a:p>
        </p:txBody>
      </p:sp>
      <p:sp>
        <p:nvSpPr>
          <p:cNvPr id="3" name="Content Placeholder 2">
            <a:extLst>
              <a:ext uri="{FF2B5EF4-FFF2-40B4-BE49-F238E27FC236}">
                <a16:creationId xmlns:a16="http://schemas.microsoft.com/office/drawing/2014/main" id="{27BAC4DC-94B8-A5D8-62BD-EA550EB8FEBC}"/>
              </a:ext>
            </a:extLst>
          </p:cNvPr>
          <p:cNvSpPr>
            <a:spLocks noGrp="1"/>
          </p:cNvSpPr>
          <p:nvPr>
            <p:ph idx="1"/>
          </p:nvPr>
        </p:nvSpPr>
        <p:spPr>
          <a:xfrm>
            <a:off x="703973" y="2411176"/>
            <a:ext cx="3455821" cy="3447832"/>
          </a:xfrm>
        </p:spPr>
        <p:txBody>
          <a:bodyPr anchor="t">
            <a:normAutofit/>
          </a:bodyPr>
          <a:lstStyle/>
          <a:p>
            <a:pPr marL="0" indent="0">
              <a:buNone/>
            </a:pP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000" b="1" dirty="0">
                <a:latin typeface="Times New Roman" panose="02020603050405020304" pitchFamily="18" charset="0"/>
                <a:ea typeface="Tahoma" panose="020B0604030504040204" pitchFamily="34" charset="0"/>
                <a:cs typeface="Times New Roman" panose="02020603050405020304" pitchFamily="18" charset="0"/>
              </a:rPr>
              <a:t>Interpretation:</a:t>
            </a:r>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From the elbow graph, the best k- value was found to be ‘3’, suggesting that the best number of clusters occurs at that point.</a:t>
            </a:r>
          </a:p>
        </p:txBody>
      </p:sp>
      <p:pic>
        <p:nvPicPr>
          <p:cNvPr id="4" name="Picture 2">
            <a:extLst>
              <a:ext uri="{FF2B5EF4-FFF2-40B4-BE49-F238E27FC236}">
                <a16:creationId xmlns:a16="http://schemas.microsoft.com/office/drawing/2014/main" id="{2F43566C-C861-31D8-EFD8-7285FEAB7B9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0935" y="2163735"/>
            <a:ext cx="7482546" cy="394271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7" name="Rectangle 16">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74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D46B-BAB6-FEBB-8049-0EF79BBFDF2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 Nearest Neighbor (KNN) Model</a:t>
            </a:r>
            <a:endParaRPr lang="en-US" sz="4000" dirty="0"/>
          </a:p>
        </p:txBody>
      </p:sp>
      <p:sp>
        <p:nvSpPr>
          <p:cNvPr id="3" name="Content Placeholder 2">
            <a:extLst>
              <a:ext uri="{FF2B5EF4-FFF2-40B4-BE49-F238E27FC236}">
                <a16:creationId xmlns:a16="http://schemas.microsoft.com/office/drawing/2014/main" id="{6BA65F94-E1BA-371C-7D47-EB2CA936D097}"/>
              </a:ext>
            </a:extLst>
          </p:cNvPr>
          <p:cNvSpPr>
            <a:spLocks noGrp="1"/>
          </p:cNvSpPr>
          <p:nvPr>
            <p:ph idx="1"/>
          </p:nvPr>
        </p:nvSpPr>
        <p:spPr>
          <a:xfrm>
            <a:off x="838200" y="1605280"/>
            <a:ext cx="10515600" cy="4652963"/>
          </a:xfrm>
        </p:spPr>
        <p:txBody>
          <a:bodyPr>
            <a:normAutofit/>
          </a:bodyPr>
          <a:lstStyle/>
          <a:p>
            <a:pPr marL="0" indent="0">
              <a:buNone/>
            </a:pPr>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sklearn.model_selection</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train_test_split</a:t>
            </a:r>
            <a:endParaRPr lang="en-US" sz="1600" b="0" dirty="0">
              <a:solidFill>
                <a:srgbClr val="000000"/>
              </a:solidFill>
              <a:effectLst/>
              <a:latin typeface="Courier New" panose="02070309020205020404" pitchFamily="49" charset="0"/>
            </a:endParaRPr>
          </a:p>
          <a:p>
            <a:pPr marL="0" indent="0">
              <a:buNone/>
            </a:pPr>
            <a:r>
              <a:rPr lang="en-US" sz="1600" b="0" dirty="0" err="1">
                <a:solidFill>
                  <a:srgbClr val="000000"/>
                </a:solidFill>
                <a:effectLst/>
                <a:latin typeface="Courier New" panose="02070309020205020404" pitchFamily="49" charset="0"/>
              </a:rPr>
              <a:t>X_train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X_test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y_train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y_test</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train_test_split</a:t>
            </a:r>
            <a:r>
              <a:rPr lang="en-US" sz="1600" b="0" dirty="0">
                <a:solidFill>
                  <a:srgbClr val="000000"/>
                </a:solidFill>
                <a:effectLst/>
                <a:latin typeface="Courier New" panose="02070309020205020404" pitchFamily="49" charset="0"/>
              </a:rPr>
              <a:t>(X, y, </a:t>
            </a:r>
            <a:r>
              <a:rPr lang="en-US" sz="1600" b="0" dirty="0" err="1">
                <a:solidFill>
                  <a:srgbClr val="000000"/>
                </a:solidFill>
                <a:effectLst/>
                <a:latin typeface="Courier New" panose="02070309020205020404" pitchFamily="49" charset="0"/>
              </a:rPr>
              <a:t>test_size</a:t>
            </a:r>
            <a:r>
              <a:rPr lang="en-US" sz="1600" b="0" dirty="0">
                <a:solidFill>
                  <a:srgbClr val="000000"/>
                </a:solidFill>
                <a:effectLst/>
                <a:latin typeface="Courier New" panose="02070309020205020404" pitchFamily="49" charset="0"/>
              </a:rPr>
              <a:t> = </a:t>
            </a:r>
            <a:r>
              <a:rPr lang="en-US" sz="1600" b="0" dirty="0">
                <a:solidFill>
                  <a:srgbClr val="116644"/>
                </a:solidFill>
                <a:effectLst/>
                <a:latin typeface="Courier New" panose="02070309020205020404" pitchFamily="49" charset="0"/>
              </a:rPr>
              <a:t>0.2</a:t>
            </a:r>
            <a:r>
              <a:rPr lang="en-US" sz="1600" b="0" dirty="0">
                <a:solidFill>
                  <a:srgbClr val="000000"/>
                </a:solidFill>
                <a:effectLst/>
                <a:latin typeface="Courier New" panose="02070309020205020404" pitchFamily="49" charset="0"/>
              </a:rPr>
              <a:t>)</a:t>
            </a:r>
            <a:br>
              <a:rPr lang="en-US" sz="1600" b="0" dirty="0">
                <a:solidFill>
                  <a:srgbClr val="000000"/>
                </a:solidFill>
                <a:effectLst/>
                <a:latin typeface="Courier New" panose="02070309020205020404" pitchFamily="49" charset="0"/>
              </a:rPr>
            </a:br>
            <a:r>
              <a:rPr lang="en-US" sz="1600" b="0" dirty="0" err="1">
                <a:solidFill>
                  <a:srgbClr val="000000"/>
                </a:solidFill>
                <a:effectLst/>
                <a:latin typeface="Courier New" panose="02070309020205020404" pitchFamily="49" charset="0"/>
              </a:rPr>
              <a:t>train_accuracy</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clf.score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X_train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y_train</a:t>
            </a:r>
            <a:r>
              <a:rPr lang="en-US" sz="1600" b="0" dirty="0">
                <a:solidFill>
                  <a:srgbClr val="000000"/>
                </a:solidFill>
                <a:effectLst/>
                <a:latin typeface="Courier New" panose="02070309020205020404" pitchFamily="49" charset="0"/>
              </a:rPr>
              <a:t>)</a:t>
            </a:r>
          </a:p>
          <a:p>
            <a:pPr marL="0" indent="0">
              <a:buNone/>
            </a:pPr>
            <a:r>
              <a:rPr lang="en-US" sz="1600" b="0" dirty="0" err="1">
                <a:solidFill>
                  <a:srgbClr val="000000"/>
                </a:solidFill>
                <a:effectLst/>
                <a:latin typeface="Courier New" panose="02070309020205020404" pitchFamily="49" charset="0"/>
              </a:rPr>
              <a:t>test_accuracy</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clf.score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X_test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y_test</a:t>
            </a:r>
            <a:r>
              <a:rPr lang="en-US" sz="1600" b="0" dirty="0">
                <a:solidFill>
                  <a:srgbClr val="000000"/>
                </a:solidFill>
                <a:effectLst/>
                <a:latin typeface="Courier New" panose="02070309020205020404" pitchFamily="49" charset="0"/>
              </a:rPr>
              <a:t>)</a:t>
            </a:r>
          </a:p>
          <a:p>
            <a:pPr marL="0" indent="0">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train_accuracy</a:t>
            </a:r>
            <a:r>
              <a:rPr lang="en-US" sz="1600" b="0" dirty="0">
                <a:solidFill>
                  <a:srgbClr val="000000"/>
                </a:solidFill>
                <a:effectLst/>
                <a:latin typeface="Courier New" panose="02070309020205020404" pitchFamily="49" charset="0"/>
              </a:rPr>
              <a:t>)</a:t>
            </a:r>
          </a:p>
          <a:p>
            <a:pPr marL="0" indent="0">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test_accuracy</a:t>
            </a:r>
            <a:r>
              <a:rPr lang="en-US" sz="1600" b="0" dirty="0">
                <a:solidFill>
                  <a:srgbClr val="000000"/>
                </a:solidFill>
                <a:effectLst/>
                <a:latin typeface="Courier New" panose="02070309020205020404" pitchFamily="49" charset="0"/>
              </a:rPr>
              <a:t>)</a:t>
            </a:r>
          </a:p>
          <a:p>
            <a:pPr marL="0" indent="0">
              <a:buNone/>
            </a:pPr>
            <a:r>
              <a:rPr lang="en-US" sz="1800" b="1" dirty="0">
                <a:latin typeface="Times New Roman" panose="02020603050405020304" pitchFamily="18" charset="0"/>
                <a:cs typeface="Times New Roman" panose="02020603050405020304" pitchFamily="18" charset="0"/>
              </a:rPr>
              <a:t>Results:</a:t>
            </a:r>
            <a:br>
              <a:rPr lang="en-US" sz="1800" dirty="0">
                <a:latin typeface="Times New Roman" panose="02020603050405020304" pitchFamily="18" charset="0"/>
                <a:cs typeface="Times New Roman" panose="02020603050405020304" pitchFamily="18" charset="0"/>
              </a:rPr>
            </a:br>
            <a:r>
              <a:rPr lang="en-US" sz="1600" b="0" i="0" dirty="0">
                <a:solidFill>
                  <a:srgbClr val="212121"/>
                </a:solidFill>
                <a:effectLst/>
                <a:latin typeface="Courier New" panose="02070309020205020404" pitchFamily="49" charset="0"/>
              </a:rPr>
              <a:t>0.8103548574752764 </a:t>
            </a:r>
          </a:p>
          <a:p>
            <a:pPr marL="0" indent="0">
              <a:buNone/>
            </a:pPr>
            <a:r>
              <a:rPr lang="en-US" sz="1600" b="0" i="0" dirty="0">
                <a:solidFill>
                  <a:srgbClr val="212121"/>
                </a:solidFill>
                <a:effectLst/>
                <a:latin typeface="Courier New" panose="02070309020205020404" pitchFamily="49" charset="0"/>
              </a:rPr>
              <a:t>0.8372093023255814</a:t>
            </a:r>
          </a:p>
          <a:p>
            <a:pPr marL="0" indent="0">
              <a:buNone/>
            </a:pPr>
            <a:r>
              <a:rPr lang="en-US" sz="1800" b="1" dirty="0">
                <a:solidFill>
                  <a:srgbClr val="212121"/>
                </a:solidFill>
                <a:latin typeface="Times New Roman" panose="02020603050405020304" pitchFamily="18" charset="0"/>
                <a:cs typeface="Times New Roman" panose="02020603050405020304" pitchFamily="18" charset="0"/>
              </a:rPr>
              <a:t>Interpretation:</a:t>
            </a:r>
          </a:p>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From the results, it can be observed that KNN model shows high accuracy values for both training and testing data (about 81% and 83% respectively), suggesting that the model performs well for both training and testing data.</a:t>
            </a:r>
            <a:r>
              <a:rPr lang="en-US" sz="1800" dirty="0">
                <a:latin typeface="Times New Roman" panose="02020603050405020304" pitchFamily="18" charset="0"/>
                <a:ea typeface="Times New Roman" panose="02020603050405020304" pitchFamily="18" charset="0"/>
                <a:cs typeface="Arial" panose="020B0604020202020204" pitchFamily="34" charset="0"/>
              </a:rPr>
              <a:t> However, the accuracy for testing data is slightly higher than the training indicating that the it has better performance on the test data. </a:t>
            </a:r>
            <a:r>
              <a:rPr lang="en-US" sz="1800" b="0" i="0" dirty="0">
                <a:solidFill>
                  <a:srgbClr val="212121"/>
                </a:solidFill>
                <a:effectLst/>
                <a:latin typeface="Times New Roman" panose="02020603050405020304" pitchFamily="18" charset="0"/>
                <a:cs typeface="Times New Roman" panose="02020603050405020304" pitchFamily="18" charset="0"/>
              </a:rPr>
              <a:t>This shows that the model does not overfit and performs well for the new unseen data</a:t>
            </a:r>
            <a:r>
              <a:rPr lang="en-US" sz="1800" dirty="0">
                <a:solidFill>
                  <a:srgbClr val="212121"/>
                </a:solidFill>
                <a:latin typeface="Times New Roman" panose="02020603050405020304" pitchFamily="18" charset="0"/>
                <a:cs typeface="Times New Roman" panose="02020603050405020304" pitchFamily="18" charset="0"/>
              </a:rPr>
              <a:t> with </a:t>
            </a:r>
            <a:r>
              <a:rPr lang="en-US" sz="1800" b="0" i="0" dirty="0">
                <a:solidFill>
                  <a:srgbClr val="212121"/>
                </a:solidFill>
                <a:effectLst/>
                <a:latin typeface="Times New Roman" panose="02020603050405020304" pitchFamily="18" charset="0"/>
                <a:cs typeface="Times New Roman" panose="02020603050405020304" pitchFamily="18" charset="0"/>
              </a:rPr>
              <a:t>good predictive power.</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068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6A6-D1A3-ADBE-F450-E6F3CB53B0C6}"/>
              </a:ext>
            </a:extLst>
          </p:cNvPr>
          <p:cNvSpPr>
            <a:spLocks noGrp="1"/>
          </p:cNvSpPr>
          <p:nvPr>
            <p:ph type="title"/>
          </p:nvPr>
        </p:nvSpPr>
        <p:spPr>
          <a:xfrm>
            <a:off x="426720" y="365125"/>
            <a:ext cx="10927080" cy="1325563"/>
          </a:xfrm>
        </p:spPr>
        <p:txBody>
          <a:bodyPr>
            <a:normAutofit/>
          </a:bodyPr>
          <a:lstStyle/>
          <a:p>
            <a:r>
              <a:rPr lang="en-US" sz="4000" b="1" dirty="0">
                <a:latin typeface="Times New Roman" panose="02020603050405020304" pitchFamily="18" charset="0"/>
                <a:cs typeface="Times New Roman" panose="02020603050405020304" pitchFamily="18" charset="0"/>
              </a:rPr>
              <a:t>Gaussian Naive Bayesian Model</a:t>
            </a:r>
          </a:p>
        </p:txBody>
      </p:sp>
      <p:sp>
        <p:nvSpPr>
          <p:cNvPr id="3" name="Content Placeholder 2">
            <a:extLst>
              <a:ext uri="{FF2B5EF4-FFF2-40B4-BE49-F238E27FC236}">
                <a16:creationId xmlns:a16="http://schemas.microsoft.com/office/drawing/2014/main" id="{B3300140-184F-3B7C-8D57-52BCA8BA9029}"/>
              </a:ext>
            </a:extLst>
          </p:cNvPr>
          <p:cNvSpPr>
            <a:spLocks noGrp="1"/>
          </p:cNvSpPr>
          <p:nvPr>
            <p:ph idx="1"/>
          </p:nvPr>
        </p:nvSpPr>
        <p:spPr>
          <a:xfrm>
            <a:off x="426720" y="1600201"/>
            <a:ext cx="6535189" cy="4731326"/>
          </a:xfrm>
        </p:spPr>
        <p:txBody>
          <a:bodyPr>
            <a:normAutofit fontScale="77500" lnSpcReduction="20000"/>
          </a:bodyPr>
          <a:lstStyle/>
          <a:p>
            <a:pPr marL="0" indent="0">
              <a:buNone/>
            </a:pPr>
            <a:r>
              <a:rPr lang="en-US" sz="1900" dirty="0">
                <a:solidFill>
                  <a:srgbClr val="AF00DB"/>
                </a:solidFill>
                <a:effectLst/>
                <a:latin typeface="Courier New" panose="02070309020205020404" pitchFamily="49" charset="0"/>
              </a:rPr>
              <a:t>from</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sklearn.naive_bayes</a:t>
            </a:r>
            <a:r>
              <a:rPr lang="en-US" sz="1900" dirty="0">
                <a:solidFill>
                  <a:srgbClr val="000000"/>
                </a:solidFill>
                <a:effectLst/>
                <a:latin typeface="Courier New" panose="02070309020205020404" pitchFamily="49" charset="0"/>
              </a:rPr>
              <a:t> </a:t>
            </a:r>
            <a:r>
              <a:rPr lang="en-US" sz="1900" dirty="0">
                <a:solidFill>
                  <a:srgbClr val="AF00DB"/>
                </a:solidFill>
                <a:effectLst/>
                <a:latin typeface="Courier New" panose="02070309020205020404" pitchFamily="49" charset="0"/>
              </a:rPr>
              <a:t>import</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GaussianNB</a:t>
            </a:r>
            <a:endParaRPr lang="en-US" sz="1900" dirty="0">
              <a:solidFill>
                <a:srgbClr val="000000"/>
              </a:solidFill>
              <a:effectLst/>
              <a:latin typeface="Courier New" panose="02070309020205020404" pitchFamily="49" charset="0"/>
            </a:endParaRPr>
          </a:p>
          <a:p>
            <a:pPr marL="0" indent="0">
              <a:buNone/>
            </a:pPr>
            <a:r>
              <a:rPr lang="en-US" sz="1900" dirty="0">
                <a:solidFill>
                  <a:srgbClr val="AF00DB"/>
                </a:solidFill>
                <a:effectLst/>
                <a:latin typeface="Courier New" panose="02070309020205020404" pitchFamily="49" charset="0"/>
              </a:rPr>
              <a:t>from</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sklearn.model_selection</a:t>
            </a:r>
            <a:r>
              <a:rPr lang="en-US" sz="1900" dirty="0">
                <a:solidFill>
                  <a:srgbClr val="000000"/>
                </a:solidFill>
                <a:effectLst/>
                <a:latin typeface="Courier New" panose="02070309020205020404" pitchFamily="49" charset="0"/>
              </a:rPr>
              <a:t> </a:t>
            </a:r>
            <a:r>
              <a:rPr lang="en-US" sz="1900" dirty="0">
                <a:solidFill>
                  <a:srgbClr val="AF00DB"/>
                </a:solidFill>
                <a:effectLst/>
                <a:latin typeface="Courier New" panose="02070309020205020404" pitchFamily="49" charset="0"/>
              </a:rPr>
              <a:t>import</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train_test_split</a:t>
            </a:r>
            <a:endParaRPr lang="en-US" sz="1900" dirty="0">
              <a:solidFill>
                <a:srgbClr val="000000"/>
              </a:solidFill>
              <a:effectLst/>
              <a:latin typeface="Courier New" panose="02070309020205020404" pitchFamily="49" charset="0"/>
            </a:endParaRPr>
          </a:p>
          <a:p>
            <a:pPr marL="0" indent="0">
              <a:buNone/>
            </a:pPr>
            <a:r>
              <a:rPr lang="en-US" sz="1900" dirty="0" err="1">
                <a:solidFill>
                  <a:srgbClr val="000000"/>
                </a:solidFill>
                <a:effectLst/>
                <a:latin typeface="Courier New" panose="02070309020205020404" pitchFamily="49" charset="0"/>
              </a:rPr>
              <a:t>X_train</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X_test</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y_train</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y_test</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train_test_split</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X,y,test_size</a:t>
            </a:r>
            <a:r>
              <a:rPr lang="en-US" sz="1900" dirty="0">
                <a:solidFill>
                  <a:srgbClr val="000000"/>
                </a:solidFill>
                <a:effectLst/>
                <a:latin typeface="Courier New" panose="02070309020205020404" pitchFamily="49" charset="0"/>
              </a:rPr>
              <a:t>=</a:t>
            </a:r>
            <a:r>
              <a:rPr lang="en-US" sz="1900" dirty="0">
                <a:solidFill>
                  <a:srgbClr val="116644"/>
                </a:solidFill>
                <a:effectLst/>
                <a:latin typeface="Courier New" panose="02070309020205020404" pitchFamily="49" charset="0"/>
              </a:rPr>
              <a:t>0.2</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random_state</a:t>
            </a:r>
            <a:r>
              <a:rPr lang="en-US" sz="1900" dirty="0">
                <a:solidFill>
                  <a:srgbClr val="000000"/>
                </a:solidFill>
                <a:effectLst/>
                <a:latin typeface="Courier New" panose="02070309020205020404" pitchFamily="49" charset="0"/>
              </a:rPr>
              <a:t>=</a:t>
            </a:r>
            <a:r>
              <a:rPr lang="en-US" sz="1900" dirty="0">
                <a:solidFill>
                  <a:srgbClr val="116644"/>
                </a:solidFill>
                <a:effectLst/>
                <a:latin typeface="Courier New" panose="02070309020205020404" pitchFamily="49" charset="0"/>
              </a:rPr>
              <a:t>0</a:t>
            </a:r>
            <a:r>
              <a:rPr lang="en-US" sz="1900" dirty="0">
                <a:solidFill>
                  <a:srgbClr val="000000"/>
                </a:solidFill>
                <a:effectLst/>
                <a:latin typeface="Courier New" panose="02070309020205020404" pitchFamily="49" charset="0"/>
              </a:rPr>
              <a:t>)</a:t>
            </a:r>
          </a:p>
          <a:p>
            <a:pPr marL="0" indent="0">
              <a:buNone/>
            </a:pPr>
            <a:r>
              <a:rPr lang="en-US" sz="1900" dirty="0" err="1">
                <a:solidFill>
                  <a:srgbClr val="000000"/>
                </a:solidFill>
                <a:effectLst/>
                <a:latin typeface="Courier New" panose="02070309020205020404" pitchFamily="49" charset="0"/>
              </a:rPr>
              <a:t>clf</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GaussianNB</a:t>
            </a:r>
            <a:r>
              <a:rPr lang="en-US" sz="1900" dirty="0">
                <a:solidFill>
                  <a:srgbClr val="000000"/>
                </a:solidFill>
                <a:effectLst/>
                <a:latin typeface="Courier New" panose="02070309020205020404" pitchFamily="49" charset="0"/>
              </a:rPr>
              <a:t>()</a:t>
            </a:r>
          </a:p>
          <a:p>
            <a:pPr marL="0" indent="0">
              <a:buNone/>
            </a:pPr>
            <a:r>
              <a:rPr lang="en-US" sz="1900" dirty="0" err="1">
                <a:solidFill>
                  <a:srgbClr val="000000"/>
                </a:solidFill>
                <a:effectLst/>
                <a:latin typeface="Courier New" panose="02070309020205020404" pitchFamily="49" charset="0"/>
              </a:rPr>
              <a:t>clf.fit</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X_train,y_train</a:t>
            </a:r>
            <a:r>
              <a:rPr lang="en-US" sz="1900" dirty="0">
                <a:solidFill>
                  <a:srgbClr val="000000"/>
                </a:solidFill>
                <a:effectLst/>
                <a:latin typeface="Courier New" panose="02070309020205020404" pitchFamily="49" charset="0"/>
              </a:rPr>
              <a:t>)</a:t>
            </a:r>
          </a:p>
          <a:p>
            <a:pPr marL="0" indent="0">
              <a:buNone/>
            </a:pPr>
            <a:br>
              <a:rPr lang="en-US" sz="1900" dirty="0">
                <a:solidFill>
                  <a:srgbClr val="000000"/>
                </a:solidFill>
                <a:effectLst/>
                <a:latin typeface="Courier New" panose="02070309020205020404" pitchFamily="49" charset="0"/>
              </a:rPr>
            </a:br>
            <a:r>
              <a:rPr lang="en-US" sz="1900" dirty="0" err="1">
                <a:solidFill>
                  <a:srgbClr val="000000"/>
                </a:solidFill>
                <a:effectLst/>
                <a:latin typeface="Courier New" panose="02070309020205020404" pitchFamily="49" charset="0"/>
              </a:rPr>
              <a:t>y_pred</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clf.predict</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X_test</a:t>
            </a:r>
            <a:r>
              <a:rPr lang="en-US" sz="1900" dirty="0">
                <a:solidFill>
                  <a:srgbClr val="000000"/>
                </a:solidFill>
                <a:effectLst/>
                <a:latin typeface="Courier New" panose="02070309020205020404" pitchFamily="49" charset="0"/>
              </a:rPr>
              <a:t>)</a:t>
            </a:r>
          </a:p>
          <a:p>
            <a:pPr marL="0" indent="0">
              <a:buNone/>
            </a:pPr>
            <a:r>
              <a:rPr lang="en-US" sz="1900" dirty="0" err="1">
                <a:solidFill>
                  <a:srgbClr val="000000"/>
                </a:solidFill>
                <a:effectLst/>
                <a:latin typeface="Courier New" panose="02070309020205020404" pitchFamily="49" charset="0"/>
              </a:rPr>
              <a:t>plt.scatter</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X_test</a:t>
            </a:r>
            <a:r>
              <a:rPr lang="en-US" sz="1900" dirty="0">
                <a:solidFill>
                  <a:srgbClr val="000000"/>
                </a:solidFill>
                <a:effectLst/>
                <a:latin typeface="Courier New" panose="02070309020205020404" pitchFamily="49" charset="0"/>
              </a:rPr>
              <a:t>[:,</a:t>
            </a:r>
            <a:r>
              <a:rPr lang="en-US" sz="1900" dirty="0">
                <a:solidFill>
                  <a:srgbClr val="116644"/>
                </a:solidFill>
                <a:effectLst/>
                <a:latin typeface="Courier New" panose="02070309020205020404" pitchFamily="49" charset="0"/>
              </a:rPr>
              <a:t>0</a:t>
            </a:r>
            <a:r>
              <a:rPr lang="en-US" sz="1900" dirty="0">
                <a:solidFill>
                  <a:srgbClr val="000000"/>
                </a:solidFill>
                <a:effectLst/>
                <a:latin typeface="Courier New" panose="02070309020205020404" pitchFamily="49" charset="0"/>
              </a:rPr>
              <a:t>],</a:t>
            </a:r>
            <a:r>
              <a:rPr lang="en-US" sz="1900" dirty="0" err="1">
                <a:solidFill>
                  <a:srgbClr val="000000"/>
                </a:solidFill>
                <a:effectLst/>
                <a:latin typeface="Courier New" panose="02070309020205020404" pitchFamily="49" charset="0"/>
              </a:rPr>
              <a:t>X_test</a:t>
            </a:r>
            <a:r>
              <a:rPr lang="en-US" sz="1900" dirty="0">
                <a:solidFill>
                  <a:srgbClr val="000000"/>
                </a:solidFill>
                <a:effectLst/>
                <a:latin typeface="Courier New" panose="02070309020205020404" pitchFamily="49" charset="0"/>
              </a:rPr>
              <a:t>[:,</a:t>
            </a:r>
            <a:r>
              <a:rPr lang="en-US" sz="1900" dirty="0">
                <a:solidFill>
                  <a:srgbClr val="116644"/>
                </a:solidFill>
                <a:effectLst/>
                <a:latin typeface="Courier New" panose="02070309020205020404" pitchFamily="49" charset="0"/>
              </a:rPr>
              <a:t>1</a:t>
            </a:r>
            <a:r>
              <a:rPr lang="en-US" sz="1900" dirty="0">
                <a:solidFill>
                  <a:srgbClr val="000000"/>
                </a:solidFill>
                <a:effectLst/>
                <a:latin typeface="Courier New" panose="02070309020205020404" pitchFamily="49" charset="0"/>
              </a:rPr>
              <a:t>], c=</a:t>
            </a:r>
            <a:r>
              <a:rPr lang="en-US" sz="1900" dirty="0" err="1">
                <a:solidFill>
                  <a:srgbClr val="000000"/>
                </a:solidFill>
                <a:effectLst/>
                <a:latin typeface="Courier New" panose="02070309020205020404" pitchFamily="49" charset="0"/>
              </a:rPr>
              <a:t>y_pred</a:t>
            </a:r>
            <a:r>
              <a:rPr lang="en-US" sz="1900" dirty="0">
                <a:solidFill>
                  <a:srgbClr val="000000"/>
                </a:solidFill>
                <a:effectLst/>
                <a:latin typeface="Courier New" panose="02070309020205020404" pitchFamily="49" charset="0"/>
              </a:rPr>
              <a:t>, </a:t>
            </a:r>
            <a:r>
              <a:rPr lang="en-US" sz="1900" dirty="0" err="1">
                <a:solidFill>
                  <a:srgbClr val="000000"/>
                </a:solidFill>
                <a:effectLst/>
                <a:latin typeface="Courier New" panose="02070309020205020404" pitchFamily="49" charset="0"/>
              </a:rPr>
              <a:t>cmap</a:t>
            </a:r>
            <a:r>
              <a:rPr lang="en-US" sz="1900" dirty="0">
                <a:solidFill>
                  <a:srgbClr val="000000"/>
                </a:solidFill>
                <a:effectLst/>
                <a:latin typeface="Courier New" panose="02070309020205020404" pitchFamily="49" charset="0"/>
              </a:rPr>
              <a:t>=</a:t>
            </a:r>
            <a:r>
              <a:rPr lang="en-US" sz="1900" dirty="0">
                <a:solidFill>
                  <a:srgbClr val="A31515"/>
                </a:solidFill>
                <a:effectLst/>
                <a:latin typeface="Courier New" panose="02070309020205020404" pitchFamily="49" charset="0"/>
              </a:rPr>
              <a:t>'</a:t>
            </a:r>
            <a:r>
              <a:rPr lang="en-US" sz="1900" dirty="0" err="1">
                <a:solidFill>
                  <a:srgbClr val="A31515"/>
                </a:solidFill>
                <a:effectLst/>
                <a:latin typeface="Courier New" panose="02070309020205020404" pitchFamily="49" charset="0"/>
              </a:rPr>
              <a:t>viridis</a:t>
            </a:r>
            <a:r>
              <a:rPr lang="en-US" sz="1900" dirty="0">
                <a:solidFill>
                  <a:srgbClr val="A31515"/>
                </a:solidFill>
                <a:effectLst/>
                <a:latin typeface="Courier New" panose="02070309020205020404" pitchFamily="49" charset="0"/>
              </a:rPr>
              <a:t>'</a:t>
            </a:r>
            <a:r>
              <a:rPr lang="en-US" sz="1900" dirty="0">
                <a:solidFill>
                  <a:srgbClr val="000000"/>
                </a:solidFill>
                <a:effectLst/>
                <a:latin typeface="Courier New" panose="02070309020205020404" pitchFamily="49" charset="0"/>
              </a:rPr>
              <a:t>)</a:t>
            </a:r>
          </a:p>
          <a:p>
            <a:pPr marL="0" indent="0">
              <a:buNone/>
            </a:pPr>
            <a:r>
              <a:rPr lang="en-US" sz="1900" dirty="0" err="1">
                <a:solidFill>
                  <a:srgbClr val="000000"/>
                </a:solidFill>
                <a:effectLst/>
                <a:latin typeface="Courier New" panose="02070309020205020404" pitchFamily="49" charset="0"/>
              </a:rPr>
              <a:t>plt.show</a:t>
            </a:r>
            <a:r>
              <a:rPr lang="en-US" sz="1900" dirty="0">
                <a:solidFill>
                  <a:srgbClr val="000000"/>
                </a:solidFill>
                <a:effectLst/>
                <a:latin typeface="Courier New" panose="02070309020205020404" pitchFamily="49" charset="0"/>
              </a:rPr>
              <a:t>()</a:t>
            </a:r>
          </a:p>
          <a:p>
            <a:endParaRPr lang="en-US" sz="1900" dirty="0"/>
          </a:p>
          <a:p>
            <a:pPr marL="0" indent="0">
              <a:buNone/>
            </a:pPr>
            <a:r>
              <a:rPr lang="en-US" sz="2600" b="1" dirty="0">
                <a:latin typeface="Times New Roman" panose="02020603050405020304" pitchFamily="18" charset="0"/>
                <a:cs typeface="Times New Roman" panose="02020603050405020304" pitchFamily="18" charset="0"/>
              </a:rPr>
              <a:t>Interpretation</a:t>
            </a:r>
            <a:r>
              <a:rPr lang="en-US" sz="2600" dirty="0">
                <a:latin typeface="Times New Roman" panose="02020603050405020304" pitchFamily="18" charset="0"/>
                <a:cs typeface="Times New Roman" panose="02020603050405020304" pitchFamily="18" charset="0"/>
              </a:rPr>
              <a:t>:</a:t>
            </a:r>
          </a:p>
          <a:p>
            <a:pPr marL="0" indent="0">
              <a:buNone/>
            </a:pPr>
            <a:r>
              <a:rPr lang="en-US" sz="2600" dirty="0">
                <a:latin typeface="Times New Roman" panose="02020603050405020304" pitchFamily="18" charset="0"/>
                <a:cs typeface="Times New Roman" panose="02020603050405020304" pitchFamily="18" charset="0"/>
              </a:rPr>
              <a:t>The scatter plot shows the classification results of the Naive Bayes model, the clusters indicate that the model has separated the data successfully, suggesting that the model has performed well in distinguishing between the two classes.</a:t>
            </a:r>
          </a:p>
          <a:p>
            <a:pPr marL="0" indent="0">
              <a:buNone/>
            </a:pPr>
            <a:endParaRPr lang="en-US" sz="1600" dirty="0"/>
          </a:p>
          <a:p>
            <a:pPr marL="0" indent="0">
              <a:buNone/>
            </a:pPr>
            <a:endParaRPr lang="en-US" sz="1600" dirty="0"/>
          </a:p>
        </p:txBody>
      </p:sp>
      <p:pic>
        <p:nvPicPr>
          <p:cNvPr id="2050" name="Picture 2">
            <a:extLst>
              <a:ext uri="{FF2B5EF4-FFF2-40B4-BE49-F238E27FC236}">
                <a16:creationId xmlns:a16="http://schemas.microsoft.com/office/drawing/2014/main" id="{BD335DF5-D738-7FF6-058A-F79264CB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909" y="1922142"/>
            <a:ext cx="512134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46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2869-AD79-F43B-B822-897E510E757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Gaussian Naive Bayesian Model</a:t>
            </a:r>
            <a:endParaRPr lang="en-US" sz="4000" dirty="0"/>
          </a:p>
        </p:txBody>
      </p:sp>
      <p:sp>
        <p:nvSpPr>
          <p:cNvPr id="3" name="Content Placeholder 2">
            <a:extLst>
              <a:ext uri="{FF2B5EF4-FFF2-40B4-BE49-F238E27FC236}">
                <a16:creationId xmlns:a16="http://schemas.microsoft.com/office/drawing/2014/main" id="{2177C835-532F-B837-B3E3-2D256D83B850}"/>
              </a:ext>
            </a:extLst>
          </p:cNvPr>
          <p:cNvSpPr>
            <a:spLocks noGrp="1"/>
          </p:cNvSpPr>
          <p:nvPr>
            <p:ph idx="1"/>
          </p:nvPr>
        </p:nvSpPr>
        <p:spPr>
          <a:xfrm>
            <a:off x="838200" y="1620982"/>
            <a:ext cx="10515600" cy="4555981"/>
          </a:xfrm>
        </p:spPr>
        <p:txBody>
          <a:bodyPr>
            <a:normAutofit fontScale="92500"/>
          </a:bodyPr>
          <a:lstStyle/>
          <a:p>
            <a:pPr marL="0" indent="0">
              <a:buNone/>
            </a:pPr>
            <a:r>
              <a:rPr lang="en-US" sz="1600" b="0" dirty="0" err="1">
                <a:solidFill>
                  <a:srgbClr val="000000"/>
                </a:solidFill>
                <a:effectLst/>
                <a:latin typeface="Courier New" panose="02070309020205020404" pitchFamily="49" charset="0"/>
              </a:rPr>
              <a:t>train_accuracy</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clf.score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X_train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y_train</a:t>
            </a:r>
            <a:r>
              <a:rPr lang="en-US" sz="1600" b="0" dirty="0">
                <a:solidFill>
                  <a:srgbClr val="000000"/>
                </a:solidFill>
                <a:effectLst/>
                <a:latin typeface="Courier New" panose="02070309020205020404" pitchFamily="49" charset="0"/>
              </a:rPr>
              <a:t>)</a:t>
            </a:r>
          </a:p>
          <a:p>
            <a:pPr marL="0" indent="0">
              <a:buNone/>
            </a:pPr>
            <a:r>
              <a:rPr lang="en-US" sz="1600" b="0" dirty="0" err="1">
                <a:solidFill>
                  <a:srgbClr val="000000"/>
                </a:solidFill>
                <a:effectLst/>
                <a:latin typeface="Courier New" panose="02070309020205020404" pitchFamily="49" charset="0"/>
              </a:rPr>
              <a:t>test_accuracy</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clf.score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X_test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y_test</a:t>
            </a:r>
            <a:r>
              <a:rPr lang="en-US" sz="1600" b="0" dirty="0">
                <a:solidFill>
                  <a:srgbClr val="000000"/>
                </a:solidFill>
                <a:effectLst/>
                <a:latin typeface="Courier New" panose="02070309020205020404" pitchFamily="49" charset="0"/>
              </a:rPr>
              <a:t>)</a:t>
            </a:r>
          </a:p>
          <a:p>
            <a:pPr marL="0" indent="0">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train_accuracy</a:t>
            </a:r>
            <a:r>
              <a:rPr lang="en-US" sz="1600" b="0" dirty="0">
                <a:solidFill>
                  <a:srgbClr val="000000"/>
                </a:solidFill>
                <a:effectLst/>
                <a:latin typeface="Courier New" panose="02070309020205020404" pitchFamily="49" charset="0"/>
              </a:rPr>
              <a:t>)</a:t>
            </a:r>
          </a:p>
          <a:p>
            <a:pPr marL="0" indent="0">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test_accuracy</a:t>
            </a:r>
            <a:r>
              <a:rPr lang="en-US" sz="1600" b="0" dirty="0">
                <a:solidFill>
                  <a:srgbClr val="000000"/>
                </a:solidFill>
                <a:effectLst/>
                <a:latin typeface="Courier New" panose="02070309020205020404" pitchFamily="49" charset="0"/>
              </a:rPr>
              <a:t>)</a:t>
            </a:r>
          </a:p>
          <a:p>
            <a:pPr marL="0" indent="0">
              <a:buNone/>
            </a:pPr>
            <a:r>
              <a:rPr lang="en-US" sz="2000" b="1" dirty="0">
                <a:latin typeface="Times New Roman" panose="02020603050405020304" pitchFamily="18" charset="0"/>
                <a:cs typeface="Times New Roman" panose="02020603050405020304" pitchFamily="18" charset="0"/>
              </a:rPr>
              <a:t>Results:</a:t>
            </a:r>
            <a:br>
              <a:rPr lang="en-US" sz="2000" dirty="0">
                <a:latin typeface="Times New Roman" panose="02020603050405020304" pitchFamily="18" charset="0"/>
                <a:cs typeface="Times New Roman" panose="02020603050405020304" pitchFamily="18" charset="0"/>
              </a:rPr>
            </a:br>
            <a:r>
              <a:rPr lang="en-US" sz="1600" b="0" i="0" dirty="0">
                <a:solidFill>
                  <a:srgbClr val="212121"/>
                </a:solidFill>
                <a:effectLst/>
                <a:latin typeface="Courier New" panose="02070309020205020404" pitchFamily="49" charset="0"/>
              </a:rPr>
              <a:t>0.7079697498545666 </a:t>
            </a:r>
          </a:p>
          <a:p>
            <a:pPr marL="0" indent="0">
              <a:buNone/>
            </a:pPr>
            <a:r>
              <a:rPr lang="en-US" sz="1600" b="0" i="0" dirty="0">
                <a:solidFill>
                  <a:srgbClr val="212121"/>
                </a:solidFill>
                <a:effectLst/>
                <a:latin typeface="Courier New" panose="02070309020205020404" pitchFamily="49" charset="0"/>
              </a:rPr>
              <a:t>0.6906976744186046</a:t>
            </a:r>
          </a:p>
          <a:p>
            <a:pPr marL="0" indent="0">
              <a:buNone/>
            </a:pPr>
            <a:r>
              <a:rPr lang="en-US" sz="2200" b="1" dirty="0">
                <a:latin typeface="Times New Roman" panose="02020603050405020304" pitchFamily="18" charset="0"/>
                <a:cs typeface="Times New Roman" panose="02020603050405020304" pitchFamily="18" charset="0"/>
              </a:rPr>
              <a:t>Interpretation:</a:t>
            </a:r>
          </a:p>
          <a:p>
            <a:pPr marL="0" indent="0">
              <a:buNone/>
            </a:pPr>
            <a:r>
              <a:rPr lang="en-US" sz="2200" b="0" i="0" dirty="0">
                <a:solidFill>
                  <a:srgbClr val="212121"/>
                </a:solidFill>
                <a:effectLst/>
                <a:latin typeface="Times New Roman" panose="02020603050405020304" pitchFamily="18" charset="0"/>
                <a:cs typeface="Times New Roman" panose="02020603050405020304" pitchFamily="18" charset="0"/>
              </a:rPr>
              <a:t>Similar to the KNN model, the Bayesian model shows high training accuracy(around 70%) and a slightly lower accuracy for the testing data (about 69%). However, th</a:t>
            </a:r>
            <a:r>
              <a:rPr lang="en-US" sz="2200" dirty="0">
                <a:solidFill>
                  <a:srgbClr val="212121"/>
                </a:solidFill>
                <a:latin typeface="Times New Roman" panose="02020603050405020304" pitchFamily="18" charset="0"/>
                <a:cs typeface="Times New Roman" panose="02020603050405020304" pitchFamily="18" charset="0"/>
              </a:rPr>
              <a:t>e values indicate that the model </a:t>
            </a:r>
            <a:r>
              <a:rPr lang="en-US" sz="2200" b="0" i="0" dirty="0">
                <a:solidFill>
                  <a:srgbClr val="212121"/>
                </a:solidFill>
                <a:effectLst/>
                <a:latin typeface="Times New Roman" panose="02020603050405020304" pitchFamily="18" charset="0"/>
                <a:cs typeface="Times New Roman" panose="02020603050405020304" pitchFamily="18" charset="0"/>
              </a:rPr>
              <a:t> performs well and </a:t>
            </a:r>
            <a:r>
              <a:rPr lang="en-US" sz="2200" dirty="0">
                <a:solidFill>
                  <a:srgbClr val="212121"/>
                </a:solidFill>
                <a:latin typeface="Times New Roman" panose="02020603050405020304" pitchFamily="18" charset="0"/>
                <a:cs typeface="Times New Roman" panose="02020603050405020304" pitchFamily="18" charset="0"/>
              </a:rPr>
              <a:t>was</a:t>
            </a:r>
            <a:r>
              <a:rPr lang="en-US" sz="2200" b="0" i="0" dirty="0">
                <a:solidFill>
                  <a:srgbClr val="212121"/>
                </a:solidFill>
                <a:effectLst/>
                <a:latin typeface="Times New Roman" panose="02020603050405020304" pitchFamily="18" charset="0"/>
                <a:cs typeface="Times New Roman" panose="02020603050405020304" pitchFamily="18" charset="0"/>
              </a:rPr>
              <a:t> not overfitting for the dataset.</a:t>
            </a:r>
          </a:p>
          <a:p>
            <a:pPr marL="0" indent="0">
              <a:buNone/>
            </a:pPr>
            <a:r>
              <a:rPr lang="en-US" sz="2200" dirty="0">
                <a:solidFill>
                  <a:srgbClr val="212121"/>
                </a:solidFill>
                <a:latin typeface="Times New Roman" panose="02020603050405020304" pitchFamily="18" charset="0"/>
                <a:cs typeface="Times New Roman" panose="02020603050405020304" pitchFamily="18" charset="0"/>
              </a:rPr>
              <a:t>To conclude, the KNN model seems to perform well for predicting diagnosis of Alzheimer’s disease than the Bayesian model, with higher accuracy values of both training and testing data based </a:t>
            </a: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on the features (memory complaints and MMSE (mini-mental state examination)).</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6055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E2251-61AB-7918-2395-DCF702F959E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Support Vector Machine (SVM) Model</a:t>
            </a:r>
            <a:endParaRPr lang="en-US" sz="4000" b="1" dirty="0"/>
          </a:p>
        </p:txBody>
      </p:sp>
      <p:sp>
        <p:nvSpPr>
          <p:cNvPr id="3" name="Content Placeholder 2">
            <a:extLst>
              <a:ext uri="{FF2B5EF4-FFF2-40B4-BE49-F238E27FC236}">
                <a16:creationId xmlns:a16="http://schemas.microsoft.com/office/drawing/2014/main" id="{EC4E40B8-6AFF-9F1B-088E-B5C31C8E082B}"/>
              </a:ext>
            </a:extLst>
          </p:cNvPr>
          <p:cNvSpPr>
            <a:spLocks noGrp="1"/>
          </p:cNvSpPr>
          <p:nvPr>
            <p:ph idx="1"/>
          </p:nvPr>
        </p:nvSpPr>
        <p:spPr/>
        <p:txBody>
          <a:bodyPr>
            <a:normAutofit/>
          </a:bodyPr>
          <a:lstStyle/>
          <a:p>
            <a:pPr marL="0" indent="0">
              <a:lnSpc>
                <a:spcPts val="1425"/>
              </a:lnSpc>
              <a:buNone/>
            </a:pPr>
            <a:r>
              <a:rPr lang="en-US" sz="1600" b="0" dirty="0">
                <a:solidFill>
                  <a:srgbClr val="000000"/>
                </a:solidFill>
                <a:effectLst/>
                <a:latin typeface="Courier New" panose="02070309020205020404" pitchFamily="49" charset="0"/>
              </a:rPr>
              <a:t>Selecting training features and target</a:t>
            </a:r>
          </a:p>
          <a:p>
            <a:pPr marL="0" indent="0">
              <a:lnSpc>
                <a:spcPts val="1425"/>
              </a:lnSpc>
              <a:buNone/>
            </a:pPr>
            <a:r>
              <a:rPr lang="en-US" sz="1600" b="0" dirty="0">
                <a:solidFill>
                  <a:srgbClr val="000000"/>
                </a:solidFill>
                <a:effectLst/>
                <a:latin typeface="Courier New" panose="02070309020205020404" pitchFamily="49" charset="0"/>
              </a:rPr>
              <a:t>x = </a:t>
            </a:r>
            <a:r>
              <a:rPr lang="en-US" sz="1600" b="0" dirty="0" err="1">
                <a:solidFill>
                  <a:srgbClr val="000000"/>
                </a:solidFill>
                <a:effectLst/>
                <a:latin typeface="Courier New" panose="02070309020205020404" pitchFamily="49" charset="0"/>
              </a:rPr>
              <a:t>df_alzr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'MMSE'</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MemComp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y = </a:t>
            </a:r>
            <a:r>
              <a:rPr lang="en-US" sz="1600" b="0" dirty="0" err="1">
                <a:solidFill>
                  <a:srgbClr val="000000"/>
                </a:solidFill>
                <a:effectLst/>
                <a:latin typeface="Courier New" panose="02070309020205020404" pitchFamily="49" charset="0"/>
              </a:rPr>
              <a:t>df_alzr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'Diagnosis’</a:t>
            </a:r>
            <a:r>
              <a:rPr lang="en-US" sz="1600" b="0" dirty="0">
                <a:solidFill>
                  <a:srgbClr val="000000"/>
                </a:solidFill>
                <a:effectLst/>
                <a:latin typeface="Courier New" panose="02070309020205020404" pitchFamily="49" charset="0"/>
              </a:rPr>
              <a:t>]</a:t>
            </a:r>
          </a:p>
          <a:p>
            <a:pPr marL="0" indent="0">
              <a:buNone/>
            </a:pPr>
            <a:endParaRPr lang="en-US" sz="1600" dirty="0"/>
          </a:p>
          <a:p>
            <a:pPr marL="0" indent="0">
              <a:buNone/>
            </a:pPr>
            <a:r>
              <a:rPr lang="en-US" sz="2200" b="1" dirty="0">
                <a:latin typeface="Times New Roman" panose="02020603050405020304" pitchFamily="18" charset="0"/>
                <a:cs typeface="Times New Roman" panose="02020603050405020304" pitchFamily="18" charset="0"/>
              </a:rPr>
              <a:t>Results:</a:t>
            </a:r>
          </a:p>
          <a:p>
            <a:pPr marL="0" indent="0">
              <a:buNone/>
            </a:pPr>
            <a:r>
              <a:rPr lang="en-US" sz="1600" b="0" i="0" dirty="0">
                <a:solidFill>
                  <a:srgbClr val="1F1F1F"/>
                </a:solidFill>
                <a:effectLst/>
                <a:latin typeface="Courier New" panose="02070309020205020404" pitchFamily="49" charset="0"/>
              </a:rPr>
              <a:t>svc accuracy 70.45137273150303 </a:t>
            </a:r>
          </a:p>
          <a:p>
            <a:pPr marL="0" indent="0">
              <a:buNone/>
            </a:pPr>
            <a:r>
              <a:rPr lang="en-US" sz="1600" b="0" i="0" dirty="0">
                <a:solidFill>
                  <a:srgbClr val="1F1F1F"/>
                </a:solidFill>
                <a:effectLst/>
                <a:latin typeface="Courier New" panose="02070309020205020404" pitchFamily="49" charset="0"/>
              </a:rPr>
              <a:t>linear svc accuracy 73.05723592368544 </a:t>
            </a:r>
          </a:p>
          <a:p>
            <a:pPr marL="0" indent="0">
              <a:buNone/>
            </a:pPr>
            <a:r>
              <a:rPr lang="en-US" sz="1600" b="0" i="0" dirty="0" err="1">
                <a:solidFill>
                  <a:srgbClr val="1F1F1F"/>
                </a:solidFill>
                <a:effectLst/>
                <a:latin typeface="Courier New" panose="02070309020205020404" pitchFamily="49" charset="0"/>
              </a:rPr>
              <a:t>rbf</a:t>
            </a:r>
            <a:r>
              <a:rPr lang="en-US" sz="1600" b="0" i="0" dirty="0">
                <a:solidFill>
                  <a:srgbClr val="1F1F1F"/>
                </a:solidFill>
                <a:effectLst/>
                <a:latin typeface="Courier New" panose="02070309020205020404" pitchFamily="49" charset="0"/>
              </a:rPr>
              <a:t> accuracy 73.98790134946486 </a:t>
            </a:r>
          </a:p>
          <a:p>
            <a:pPr marL="0" indent="0">
              <a:buNone/>
            </a:pPr>
            <a:r>
              <a:rPr lang="en-US" sz="1600" b="0" i="0" dirty="0">
                <a:solidFill>
                  <a:srgbClr val="1F1F1F"/>
                </a:solidFill>
                <a:effectLst/>
                <a:latin typeface="Courier New" panose="02070309020205020404" pitchFamily="49" charset="0"/>
              </a:rPr>
              <a:t>poly accuracy 64.63471382038158</a:t>
            </a:r>
          </a:p>
          <a:p>
            <a:pPr marL="0" indent="0">
              <a:buNone/>
            </a:pPr>
            <a:endParaRPr lang="en-US" sz="1600" dirty="0"/>
          </a:p>
        </p:txBody>
      </p:sp>
    </p:spTree>
    <p:extLst>
      <p:ext uri="{BB962C8B-B14F-4D97-AF65-F5344CB8AC3E}">
        <p14:creationId xmlns:p14="http://schemas.microsoft.com/office/powerpoint/2010/main" val="801522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C980-B5EE-FC8D-2EA3-CEF10993B84B}"/>
              </a:ext>
            </a:extLst>
          </p:cNvPr>
          <p:cNvSpPr>
            <a:spLocks noGrp="1"/>
          </p:cNvSpPr>
          <p:nvPr>
            <p:ph type="title"/>
          </p:nvPr>
        </p:nvSpPr>
        <p:spPr>
          <a:xfrm>
            <a:off x="838200" y="233508"/>
            <a:ext cx="9538855" cy="957983"/>
          </a:xfrm>
        </p:spPr>
        <p:txBody>
          <a:bodyPr>
            <a:normAutofit/>
          </a:bodyPr>
          <a:lstStyle/>
          <a:p>
            <a:r>
              <a:rPr lang="en-US" sz="4000" b="1" dirty="0">
                <a:latin typeface="Times New Roman" panose="02020603050405020304" pitchFamily="18" charset="0"/>
                <a:cs typeface="Times New Roman" panose="02020603050405020304" pitchFamily="18" charset="0"/>
              </a:rPr>
              <a:t>Support Vector Machine (SVM) Model</a:t>
            </a:r>
            <a:endParaRPr lang="en-US" sz="4000" b="1" dirty="0"/>
          </a:p>
        </p:txBody>
      </p:sp>
      <p:sp>
        <p:nvSpPr>
          <p:cNvPr id="3" name="Content Placeholder 2">
            <a:extLst>
              <a:ext uri="{FF2B5EF4-FFF2-40B4-BE49-F238E27FC236}">
                <a16:creationId xmlns:a16="http://schemas.microsoft.com/office/drawing/2014/main" id="{215070DC-AE41-F8E4-EEE5-B9A502A28AC7}"/>
              </a:ext>
            </a:extLst>
          </p:cNvPr>
          <p:cNvSpPr>
            <a:spLocks noGrp="1"/>
          </p:cNvSpPr>
          <p:nvPr>
            <p:ph idx="1"/>
          </p:nvPr>
        </p:nvSpPr>
        <p:spPr>
          <a:xfrm>
            <a:off x="838200" y="1059873"/>
            <a:ext cx="10515600" cy="5888182"/>
          </a:xfrm>
        </p:spPr>
        <p:txBody>
          <a:bodyPr>
            <a:noAutofit/>
          </a:bodyPr>
          <a:lstStyle/>
          <a:p>
            <a:pPr marL="0" indent="0">
              <a:lnSpc>
                <a:spcPts val="1425"/>
              </a:lnSpc>
              <a:buNone/>
            </a:pPr>
            <a:r>
              <a:rPr lang="en-US" sz="1600" b="0" dirty="0">
                <a:solidFill>
                  <a:srgbClr val="008000"/>
                </a:solidFill>
                <a:effectLst/>
                <a:latin typeface="Courier New" panose="02070309020205020404" pitchFamily="49" charset="0"/>
              </a:rPr>
              <a:t># define- fit - predict - find the accuracy of models</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sklearn</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svm</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AF00DB"/>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sklearn.metrics</a:t>
            </a:r>
            <a:r>
              <a:rPr lang="en-US" sz="1600" b="0" dirty="0">
                <a:solidFill>
                  <a:srgbClr val="000000"/>
                </a:solidFill>
                <a:effectLst/>
                <a:latin typeface="Courier New" panose="02070309020205020404" pitchFamily="49" charset="0"/>
              </a:rPr>
              <a:t> </a:t>
            </a:r>
            <a:r>
              <a:rPr lang="en-US" sz="1600" b="0" dirty="0">
                <a:solidFill>
                  <a:srgbClr val="AF00DB"/>
                </a:solidFill>
                <a:effectLst/>
                <a:latin typeface="Courier New" panose="02070309020205020404" pitchFamily="49" charset="0"/>
              </a:rPr>
              <a:t>import</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accuracy_score</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8000"/>
                </a:solidFill>
                <a:effectLst/>
                <a:latin typeface="Courier New" panose="02070309020205020404" pitchFamily="49" charset="0"/>
              </a:rPr>
              <a:t># linear kernel</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rPr>
              <a:t>svc=</a:t>
            </a:r>
            <a:r>
              <a:rPr lang="en-US" sz="1600" b="0" dirty="0" err="1">
                <a:solidFill>
                  <a:srgbClr val="000000"/>
                </a:solidFill>
                <a:effectLst/>
                <a:latin typeface="Courier New" panose="02070309020205020404" pitchFamily="49" charset="0"/>
              </a:rPr>
              <a:t>svm.SVC</a:t>
            </a:r>
            <a:r>
              <a:rPr lang="en-US" sz="1600" b="0" dirty="0">
                <a:solidFill>
                  <a:srgbClr val="000000"/>
                </a:solidFill>
                <a:effectLst/>
                <a:latin typeface="Courier New" panose="02070309020205020404" pitchFamily="49" charset="0"/>
              </a:rPr>
              <a:t>(kernel=</a:t>
            </a:r>
            <a:r>
              <a:rPr lang="en-US" sz="1600" b="0" dirty="0">
                <a:solidFill>
                  <a:srgbClr val="A31515"/>
                </a:solidFill>
                <a:effectLst/>
                <a:latin typeface="Courier New" panose="02070309020205020404" pitchFamily="49" charset="0"/>
              </a:rPr>
              <a:t>'linear'</a:t>
            </a:r>
            <a:r>
              <a:rPr lang="en-US" sz="1600" b="0" dirty="0">
                <a:solidFill>
                  <a:srgbClr val="000000"/>
                </a:solidFill>
                <a:effectLst/>
                <a:latin typeface="Courier New" panose="02070309020205020404" pitchFamily="49" charset="0"/>
              </a:rPr>
              <a:t>, C=</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).fit(</a:t>
            </a:r>
            <a:r>
              <a:rPr lang="en-US" sz="1600" b="0" dirty="0" err="1">
                <a:solidFill>
                  <a:srgbClr val="000000"/>
                </a:solidFill>
                <a:effectLst/>
                <a:latin typeface="Courier New" panose="02070309020205020404" pitchFamily="49" charset="0"/>
              </a:rPr>
              <a:t>x,y</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err="1">
                <a:solidFill>
                  <a:srgbClr val="000000"/>
                </a:solidFill>
                <a:effectLst/>
                <a:latin typeface="Courier New" panose="02070309020205020404" pitchFamily="49" charset="0"/>
              </a:rPr>
              <a:t>svc_pred</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svc.predict</a:t>
            </a:r>
            <a:r>
              <a:rPr lang="en-US" sz="1600" b="0" dirty="0">
                <a:solidFill>
                  <a:srgbClr val="000000"/>
                </a:solidFill>
                <a:effectLst/>
                <a:latin typeface="Courier New" panose="02070309020205020404" pitchFamily="49" charset="0"/>
              </a:rPr>
              <a:t>(x)</a:t>
            </a:r>
          </a:p>
          <a:p>
            <a:pPr marL="0" indent="0">
              <a:lnSpc>
                <a:spcPts val="1425"/>
              </a:lnSpc>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'svc accuracy'</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accuracy_score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y,svc_pred</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100</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8000"/>
                </a:solidFill>
                <a:effectLst/>
                <a:latin typeface="Courier New" panose="02070309020205020404" pitchFamily="49" charset="0"/>
              </a:rPr>
              <a:t># linear </a:t>
            </a:r>
            <a:r>
              <a:rPr lang="en-US" sz="1600" b="0" dirty="0" err="1">
                <a:solidFill>
                  <a:srgbClr val="008000"/>
                </a:solidFill>
                <a:effectLst/>
                <a:latin typeface="Courier New" panose="02070309020205020404" pitchFamily="49" charset="0"/>
              </a:rPr>
              <a:t>svm</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err="1">
                <a:solidFill>
                  <a:srgbClr val="000000"/>
                </a:solidFill>
                <a:effectLst/>
                <a:latin typeface="Courier New" panose="02070309020205020404" pitchFamily="49" charset="0"/>
              </a:rPr>
              <a:t>lin_svc</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svm.LinearSVC</a:t>
            </a:r>
            <a:r>
              <a:rPr lang="en-US" sz="1600" b="0" dirty="0">
                <a:solidFill>
                  <a:srgbClr val="000000"/>
                </a:solidFill>
                <a:effectLst/>
                <a:latin typeface="Courier New" panose="02070309020205020404" pitchFamily="49" charset="0"/>
              </a:rPr>
              <a:t>(C=</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).fit(</a:t>
            </a:r>
            <a:r>
              <a:rPr lang="en-US" sz="1600" b="0" dirty="0" err="1">
                <a:solidFill>
                  <a:srgbClr val="000000"/>
                </a:solidFill>
                <a:effectLst/>
                <a:latin typeface="Courier New" panose="02070309020205020404" pitchFamily="49" charset="0"/>
              </a:rPr>
              <a:t>x,y</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err="1">
                <a:solidFill>
                  <a:srgbClr val="000000"/>
                </a:solidFill>
                <a:effectLst/>
                <a:latin typeface="Courier New" panose="02070309020205020404" pitchFamily="49" charset="0"/>
              </a:rPr>
              <a:t>lsvc_pred</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lin_svc.predict</a:t>
            </a:r>
            <a:r>
              <a:rPr lang="en-US" sz="1600" b="0" dirty="0">
                <a:solidFill>
                  <a:srgbClr val="000000"/>
                </a:solidFill>
                <a:effectLst/>
                <a:latin typeface="Courier New" panose="02070309020205020404" pitchFamily="49" charset="0"/>
              </a:rPr>
              <a:t>(x)</a:t>
            </a:r>
          </a:p>
          <a:p>
            <a:pPr marL="0" indent="0">
              <a:lnSpc>
                <a:spcPts val="1425"/>
              </a:lnSpc>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'linear svc accuracy'</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accuracy_score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y,lsvc_pred</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100</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8000"/>
                </a:solidFill>
                <a:effectLst/>
                <a:latin typeface="Courier New" panose="02070309020205020404" pitchFamily="49" charset="0"/>
              </a:rPr>
              <a:t># </a:t>
            </a:r>
            <a:r>
              <a:rPr lang="en-US" sz="1600" b="0" dirty="0" err="1">
                <a:solidFill>
                  <a:srgbClr val="008000"/>
                </a:solidFill>
                <a:effectLst/>
                <a:latin typeface="Courier New" panose="02070309020205020404" pitchFamily="49" charset="0"/>
              </a:rPr>
              <a:t>rbf</a:t>
            </a:r>
            <a:r>
              <a:rPr lang="en-US" sz="1600" b="0" dirty="0">
                <a:solidFill>
                  <a:srgbClr val="008000"/>
                </a:solidFill>
                <a:effectLst/>
                <a:latin typeface="Courier New" panose="02070309020205020404" pitchFamily="49" charset="0"/>
              </a:rPr>
              <a:t> kernel</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err="1">
                <a:solidFill>
                  <a:srgbClr val="000000"/>
                </a:solidFill>
                <a:effectLst/>
                <a:latin typeface="Courier New" panose="02070309020205020404" pitchFamily="49" charset="0"/>
              </a:rPr>
              <a:t>rbf_svc</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svm.SVC</a:t>
            </a:r>
            <a:r>
              <a:rPr lang="en-US" sz="1600" b="0" dirty="0">
                <a:solidFill>
                  <a:srgbClr val="000000"/>
                </a:solidFill>
                <a:effectLst/>
                <a:latin typeface="Courier New" panose="02070309020205020404" pitchFamily="49" charset="0"/>
              </a:rPr>
              <a:t>(kernel=</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rbf</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gamma=</a:t>
            </a:r>
            <a:r>
              <a:rPr lang="en-US" sz="1600" b="0" dirty="0">
                <a:solidFill>
                  <a:srgbClr val="116644"/>
                </a:solidFill>
                <a:effectLst/>
                <a:latin typeface="Courier New" panose="02070309020205020404" pitchFamily="49" charset="0"/>
              </a:rPr>
              <a:t>0.7</a:t>
            </a:r>
            <a:r>
              <a:rPr lang="en-US" sz="1600" b="0" dirty="0">
                <a:solidFill>
                  <a:srgbClr val="000000"/>
                </a:solidFill>
                <a:effectLst/>
                <a:latin typeface="Courier New" panose="02070309020205020404" pitchFamily="49" charset="0"/>
              </a:rPr>
              <a:t>, C=</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).fit(</a:t>
            </a:r>
            <a:r>
              <a:rPr lang="en-US" sz="1600" b="0" dirty="0" err="1">
                <a:solidFill>
                  <a:srgbClr val="000000"/>
                </a:solidFill>
                <a:effectLst/>
                <a:latin typeface="Courier New" panose="02070309020205020404" pitchFamily="49" charset="0"/>
              </a:rPr>
              <a:t>x,y</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err="1">
                <a:solidFill>
                  <a:srgbClr val="000000"/>
                </a:solidFill>
                <a:effectLst/>
                <a:latin typeface="Courier New" panose="02070309020205020404" pitchFamily="49" charset="0"/>
              </a:rPr>
              <a:t>rsvc_pred</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rbf_svc.predict</a:t>
            </a:r>
            <a:r>
              <a:rPr lang="en-US" sz="1600" b="0" dirty="0">
                <a:solidFill>
                  <a:srgbClr val="000000"/>
                </a:solidFill>
                <a:effectLst/>
                <a:latin typeface="Courier New" panose="02070309020205020404" pitchFamily="49" charset="0"/>
              </a:rPr>
              <a:t>(x)</a:t>
            </a:r>
          </a:p>
          <a:p>
            <a:pPr marL="0" indent="0">
              <a:lnSpc>
                <a:spcPts val="1425"/>
              </a:lnSpc>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rbf</a:t>
            </a:r>
            <a:r>
              <a:rPr lang="en-US" sz="1600" b="0" dirty="0">
                <a:solidFill>
                  <a:srgbClr val="A31515"/>
                </a:solidFill>
                <a:effectLst/>
                <a:latin typeface="Courier New" panose="02070309020205020404" pitchFamily="49" charset="0"/>
              </a:rPr>
              <a:t> accuracy'</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accuracy_score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y,rsvc_pred</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100</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8000"/>
                </a:solidFill>
                <a:effectLst/>
                <a:latin typeface="Courier New" panose="02070309020205020404" pitchFamily="49" charset="0"/>
              </a:rPr>
              <a:t># poly kernel, degree 3 ax^3+bx^2+cx+d</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err="1">
                <a:solidFill>
                  <a:srgbClr val="000000"/>
                </a:solidFill>
                <a:effectLst/>
                <a:latin typeface="Courier New" panose="02070309020205020404" pitchFamily="49" charset="0"/>
              </a:rPr>
              <a:t>poly_svc</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svm.SVC</a:t>
            </a:r>
            <a:r>
              <a:rPr lang="en-US" sz="1600" b="0" dirty="0">
                <a:solidFill>
                  <a:srgbClr val="000000"/>
                </a:solidFill>
                <a:effectLst/>
                <a:latin typeface="Courier New" panose="02070309020205020404" pitchFamily="49" charset="0"/>
              </a:rPr>
              <a:t>(kernel=</a:t>
            </a:r>
            <a:r>
              <a:rPr lang="en-US" sz="1600" b="0" dirty="0">
                <a:solidFill>
                  <a:srgbClr val="A31515"/>
                </a:solidFill>
                <a:effectLst/>
                <a:latin typeface="Courier New" panose="02070309020205020404" pitchFamily="49" charset="0"/>
              </a:rPr>
              <a:t>'poly'</a:t>
            </a:r>
            <a:r>
              <a:rPr lang="en-US" sz="1600" b="0" dirty="0">
                <a:solidFill>
                  <a:srgbClr val="000000"/>
                </a:solidFill>
                <a:effectLst/>
                <a:latin typeface="Courier New" panose="02070309020205020404" pitchFamily="49" charset="0"/>
              </a:rPr>
              <a:t>, degree=</a:t>
            </a:r>
            <a:r>
              <a:rPr lang="en-US" sz="1600" b="0" dirty="0">
                <a:solidFill>
                  <a:srgbClr val="116644"/>
                </a:solidFill>
                <a:effectLst/>
                <a:latin typeface="Courier New" panose="02070309020205020404" pitchFamily="49" charset="0"/>
              </a:rPr>
              <a:t>3</a:t>
            </a:r>
            <a:r>
              <a:rPr lang="en-US" sz="1600" b="0" dirty="0">
                <a:solidFill>
                  <a:srgbClr val="000000"/>
                </a:solidFill>
                <a:effectLst/>
                <a:latin typeface="Courier New" panose="02070309020205020404" pitchFamily="49" charset="0"/>
              </a:rPr>
              <a:t>, C=</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).fit(</a:t>
            </a:r>
            <a:r>
              <a:rPr lang="en-US" sz="1600" b="0" dirty="0" err="1">
                <a:solidFill>
                  <a:srgbClr val="000000"/>
                </a:solidFill>
                <a:effectLst/>
                <a:latin typeface="Courier New" panose="02070309020205020404" pitchFamily="49" charset="0"/>
              </a:rPr>
              <a:t>x,y</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err="1">
                <a:solidFill>
                  <a:srgbClr val="000000"/>
                </a:solidFill>
                <a:effectLst/>
                <a:latin typeface="Courier New" panose="02070309020205020404" pitchFamily="49" charset="0"/>
              </a:rPr>
              <a:t>psvc_pred</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poly_svc.predict</a:t>
            </a:r>
            <a:r>
              <a:rPr lang="en-US" sz="1600" b="0" dirty="0">
                <a:solidFill>
                  <a:srgbClr val="000000"/>
                </a:solidFill>
                <a:effectLst/>
                <a:latin typeface="Courier New" panose="02070309020205020404" pitchFamily="49" charset="0"/>
              </a:rPr>
              <a:t>(x)</a:t>
            </a:r>
          </a:p>
          <a:p>
            <a:pPr marL="0" indent="0">
              <a:lnSpc>
                <a:spcPts val="1425"/>
              </a:lnSpc>
              <a:buNone/>
            </a:pPr>
            <a:r>
              <a:rPr lang="en-US" sz="1600" b="0" dirty="0">
                <a:solidFill>
                  <a:srgbClr val="795E26"/>
                </a:solidFill>
                <a:effectLst/>
                <a:latin typeface="Courier New" panose="02070309020205020404" pitchFamily="49" charset="0"/>
              </a:rPr>
              <a:t>print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'poly accuracy'</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accuracy_score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y,psvc_pred</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100</a:t>
            </a:r>
            <a:r>
              <a:rPr lang="en-US" sz="1600" b="0" dirty="0">
                <a:solidFill>
                  <a:srgbClr val="000000"/>
                </a:solidFill>
                <a:effectLst/>
                <a:latin typeface="Courier New" panose="02070309020205020404" pitchFamily="49" charset="0"/>
              </a:rPr>
              <a:t>)</a:t>
            </a:r>
          </a:p>
          <a:p>
            <a:endParaRPr lang="en-US" sz="1600" dirty="0"/>
          </a:p>
        </p:txBody>
      </p:sp>
    </p:spTree>
    <p:extLst>
      <p:ext uri="{BB962C8B-B14F-4D97-AF65-F5344CB8AC3E}">
        <p14:creationId xmlns:p14="http://schemas.microsoft.com/office/powerpoint/2010/main" val="2362878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11F0-B547-5A72-A5C9-E3E78301C24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Support Vector Machine (SVM) Model</a:t>
            </a:r>
            <a:endParaRPr lang="en-US" sz="4000" b="1" dirty="0"/>
          </a:p>
        </p:txBody>
      </p:sp>
      <p:sp>
        <p:nvSpPr>
          <p:cNvPr id="3" name="Content Placeholder 2">
            <a:extLst>
              <a:ext uri="{FF2B5EF4-FFF2-40B4-BE49-F238E27FC236}">
                <a16:creationId xmlns:a16="http://schemas.microsoft.com/office/drawing/2014/main" id="{EAD025BE-9CA7-8ECE-D797-1F108B723E10}"/>
              </a:ext>
            </a:extLst>
          </p:cNvPr>
          <p:cNvSpPr>
            <a:spLocks noGrp="1"/>
          </p:cNvSpPr>
          <p:nvPr>
            <p:ph idx="1"/>
          </p:nvPr>
        </p:nvSpPr>
        <p:spPr/>
        <p:txBody>
          <a:bodyPr>
            <a:normAutofit/>
          </a:bodyPr>
          <a:lstStyle/>
          <a:p>
            <a:pPr marL="0" indent="0">
              <a:buNone/>
            </a:pPr>
            <a:r>
              <a:rPr lang="en-US" sz="2200" b="1" kern="100" dirty="0">
                <a:latin typeface="Times New Roman" panose="02020603050405020304" pitchFamily="18" charset="0"/>
                <a:cs typeface="Times New Roman" panose="02020603050405020304" pitchFamily="18" charset="0"/>
              </a:rPr>
              <a:t>Interpretation:</a:t>
            </a:r>
          </a:p>
          <a:p>
            <a:pPr marL="0" indent="0">
              <a:buNone/>
            </a:pPr>
            <a:r>
              <a:rPr lang="en-US" sz="2200" kern="100" dirty="0">
                <a:effectLst/>
                <a:latin typeface="Times New Roman" panose="02020603050405020304" pitchFamily="18" charset="0"/>
                <a:ea typeface="Aptos" panose="020B0004020202020204" pitchFamily="34" charset="0"/>
                <a:cs typeface="Times New Roman" panose="02020603050405020304" pitchFamily="18" charset="0"/>
              </a:rPr>
              <a:t>Out of 4 models, it can be observed that the RBF SVC model has the highest accuracy value 73.98%, suggesting that it effectively interpreted non-linear relationships in the data. The linear SVC model also performed well, with an accuracy of 73.05%, indicating that a linear decision boundary was quite effective. The Polynomial SVC model had the lowest accuracy at 64.63%, while the default SVC model had the highest accuracy at 70.45%. In this dataset, the RBF SVC model seem to predict Alzheimer's disease diagnoses the best overall.</a:t>
            </a:r>
          </a:p>
        </p:txBody>
      </p:sp>
    </p:spTree>
    <p:extLst>
      <p:ext uri="{BB962C8B-B14F-4D97-AF65-F5344CB8AC3E}">
        <p14:creationId xmlns:p14="http://schemas.microsoft.com/office/powerpoint/2010/main" val="3695438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97B7-021B-AEA6-1017-16905B62B80F}"/>
              </a:ext>
            </a:extLst>
          </p:cNvPr>
          <p:cNvSpPr>
            <a:spLocks noGrp="1"/>
          </p:cNvSpPr>
          <p:nvPr>
            <p:ph idx="1"/>
          </p:nvPr>
        </p:nvSpPr>
        <p:spPr>
          <a:xfrm>
            <a:off x="838200" y="1537855"/>
            <a:ext cx="10515600" cy="5043054"/>
          </a:xfrm>
        </p:spPr>
        <p:txBody>
          <a:bodyPr>
            <a:noAutofit/>
          </a:bodyPr>
          <a:lstStyle/>
          <a:p>
            <a:pPr marL="0" indent="0">
              <a:lnSpc>
                <a:spcPts val="1425"/>
              </a:lnSpc>
              <a:buNone/>
            </a:pPr>
            <a:r>
              <a:rPr lang="en-US" sz="1600" b="0" dirty="0">
                <a:solidFill>
                  <a:srgbClr val="000000"/>
                </a:solidFill>
                <a:effectLst/>
                <a:latin typeface="Courier New" panose="02070309020205020404" pitchFamily="49" charset="0"/>
              </a:rPr>
              <a:t>h=</a:t>
            </a:r>
            <a:r>
              <a:rPr lang="en-US" sz="1600" b="0" dirty="0">
                <a:solidFill>
                  <a:srgbClr val="116644"/>
                </a:solidFill>
                <a:effectLst/>
                <a:latin typeface="Courier New" panose="02070309020205020404" pitchFamily="49" charset="0"/>
              </a:rPr>
              <a:t>0.02</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err="1">
                <a:solidFill>
                  <a:srgbClr val="000000"/>
                </a:solidFill>
                <a:effectLst/>
                <a:latin typeface="Courier New" panose="02070309020205020404" pitchFamily="49" charset="0"/>
              </a:rPr>
              <a:t>x_min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x_max</a:t>
            </a:r>
            <a:r>
              <a:rPr lang="en-US" sz="1600" b="0" dirty="0">
                <a:solidFill>
                  <a:srgbClr val="000000"/>
                </a:solidFill>
                <a:effectLst/>
                <a:latin typeface="Courier New" panose="02070309020205020404" pitchFamily="49" charset="0"/>
              </a:rPr>
              <a:t> = x[:,</a:t>
            </a:r>
            <a:r>
              <a:rPr lang="en-US" sz="1600" b="0" dirty="0">
                <a:solidFill>
                  <a:srgbClr val="116644"/>
                </a:solidFill>
                <a:effectLst/>
                <a:latin typeface="Courier New" panose="02070309020205020404" pitchFamily="49" charset="0"/>
              </a:rPr>
              <a:t>0</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min</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 x[:,</a:t>
            </a:r>
            <a:r>
              <a:rPr lang="en-US" sz="1600" b="0" dirty="0">
                <a:solidFill>
                  <a:srgbClr val="116644"/>
                </a:solidFill>
                <a:effectLst/>
                <a:latin typeface="Courier New" panose="02070309020205020404" pitchFamily="49" charset="0"/>
              </a:rPr>
              <a:t>0</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max</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 </a:t>
            </a:r>
            <a:r>
              <a:rPr lang="en-US" sz="1600" b="0" dirty="0">
                <a:solidFill>
                  <a:srgbClr val="008000"/>
                </a:solidFill>
                <a:effectLst/>
                <a:latin typeface="Courier New" panose="02070309020205020404" pitchFamily="49" charset="0"/>
              </a:rPr>
              <a:t># MMSE over x axis</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err="1">
                <a:solidFill>
                  <a:srgbClr val="000000"/>
                </a:solidFill>
                <a:effectLst/>
                <a:latin typeface="Courier New" panose="02070309020205020404" pitchFamily="49" charset="0"/>
              </a:rPr>
              <a:t>y_min</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y_max</a:t>
            </a:r>
            <a:r>
              <a:rPr lang="en-US" sz="1600" b="0" dirty="0">
                <a:solidFill>
                  <a:srgbClr val="000000"/>
                </a:solidFill>
                <a:effectLst/>
                <a:latin typeface="Courier New" panose="02070309020205020404" pitchFamily="49" charset="0"/>
              </a:rPr>
              <a:t> = x[:,</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min</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 x[:,</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a:t>
            </a:r>
            <a:r>
              <a:rPr lang="en-US" sz="1600" b="0" dirty="0">
                <a:solidFill>
                  <a:srgbClr val="795E26"/>
                </a:solidFill>
                <a:effectLst/>
                <a:latin typeface="Courier New" panose="02070309020205020404" pitchFamily="49" charset="0"/>
              </a:rPr>
              <a:t>max</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 </a:t>
            </a:r>
            <a:r>
              <a:rPr lang="en-US" sz="1600" b="0" dirty="0">
                <a:solidFill>
                  <a:srgbClr val="008000"/>
                </a:solidFill>
                <a:effectLst/>
                <a:latin typeface="Courier New" panose="02070309020205020404" pitchFamily="49" charset="0"/>
              </a:rPr>
              <a:t># Memory complaints over y axis</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rPr>
              <a:t>xx, </a:t>
            </a:r>
            <a:r>
              <a:rPr lang="en-US" sz="1600" b="0" dirty="0" err="1">
                <a:solidFill>
                  <a:srgbClr val="000000"/>
                </a:solidFill>
                <a:effectLst/>
                <a:latin typeface="Courier New" panose="02070309020205020404" pitchFamily="49" charset="0"/>
              </a:rPr>
              <a:t>yy</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np.meshgrid</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np.arange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x_min,x_max,h</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np.arange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y_min,y_max,h</a:t>
            </a:r>
            <a:r>
              <a:rPr lang="en-US" sz="1600" b="0" dirty="0">
                <a:solidFill>
                  <a:srgbClr val="000000"/>
                </a:solidFill>
                <a:effectLst/>
                <a:latin typeface="Courier New" panose="02070309020205020404" pitchFamily="49" charset="0"/>
              </a:rPr>
              <a:t>))</a:t>
            </a:r>
          </a:p>
          <a:p>
            <a:pPr marL="0" indent="0">
              <a:lnSpc>
                <a:spcPts val="1425"/>
              </a:lnSpc>
              <a:buNone/>
            </a:pPr>
            <a:br>
              <a:rPr lang="en-US" sz="1600" b="0" dirty="0">
                <a:solidFill>
                  <a:srgbClr val="000000"/>
                </a:solidFill>
                <a:effectLst/>
                <a:latin typeface="Courier New" panose="02070309020205020404" pitchFamily="49" charset="0"/>
              </a:rPr>
            </a:br>
            <a:r>
              <a:rPr lang="en-US" sz="1600" b="0" dirty="0">
                <a:solidFill>
                  <a:srgbClr val="000000"/>
                </a:solidFill>
                <a:effectLst/>
                <a:latin typeface="Courier New" panose="02070309020205020404" pitchFamily="49" charset="0"/>
              </a:rPr>
              <a:t>titles=[</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sigmoid'</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'linear</a:t>
            </a:r>
            <a:r>
              <a:rPr lang="en-US" sz="1600" b="0" dirty="0">
                <a:solidFill>
                  <a:srgbClr val="A31515"/>
                </a:solidFill>
                <a:effectLst/>
                <a:latin typeface="Courier New" panose="02070309020205020404" pitchFamily="49" charset="0"/>
              </a:rPr>
              <a:t> svc'</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rbf</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'poly'</a:t>
            </a:r>
            <a:r>
              <a:rPr lang="en-US" sz="1600" b="0" dirty="0">
                <a:solidFill>
                  <a:srgbClr val="000000"/>
                </a:solidFill>
                <a:effectLst/>
                <a:latin typeface="Courier New" panose="02070309020205020404" pitchFamily="49" charset="0"/>
              </a:rPr>
              <a:t>]</a:t>
            </a:r>
          </a:p>
          <a:p>
            <a:pPr marL="0" indent="0">
              <a:lnSpc>
                <a:spcPts val="1425"/>
              </a:lnSpc>
              <a:buNone/>
            </a:pPr>
            <a:br>
              <a:rPr lang="en-US" sz="1600" b="0" dirty="0">
                <a:solidFill>
                  <a:srgbClr val="000000"/>
                </a:solidFill>
                <a:effectLst/>
                <a:latin typeface="Courier New" panose="02070309020205020404" pitchFamily="49" charset="0"/>
              </a:rPr>
            </a:br>
            <a:r>
              <a:rPr lang="en-US" sz="1600" b="0" dirty="0">
                <a:solidFill>
                  <a:srgbClr val="AF00DB"/>
                </a:solidFill>
                <a:effectLst/>
                <a:latin typeface="Courier New" panose="02070309020205020404" pitchFamily="49" charset="0"/>
              </a:rPr>
              <a:t>for</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i</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clf</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in</a:t>
            </a:r>
            <a:r>
              <a:rPr lang="en-US" sz="1600" b="0" dirty="0">
                <a:solidFill>
                  <a:srgbClr val="000000"/>
                </a:solidFill>
                <a:effectLst/>
                <a:latin typeface="Courier New" panose="02070309020205020404" pitchFamily="49" charset="0"/>
              </a:rPr>
              <a:t> </a:t>
            </a:r>
            <a:r>
              <a:rPr lang="en-US" sz="1600" b="0" dirty="0">
                <a:solidFill>
                  <a:srgbClr val="795E26"/>
                </a:solidFill>
                <a:effectLst/>
                <a:latin typeface="Courier New" panose="02070309020205020404" pitchFamily="49" charset="0"/>
              </a:rPr>
              <a:t>enumerate</a:t>
            </a:r>
            <a:r>
              <a:rPr lang="en-US" sz="1600" b="0" dirty="0">
                <a:solidFill>
                  <a:srgbClr val="000000"/>
                </a:solidFill>
                <a:effectLst/>
                <a:latin typeface="Courier New" panose="02070309020205020404" pitchFamily="49" charset="0"/>
              </a:rPr>
              <a:t>((svc, </a:t>
            </a:r>
            <a:r>
              <a:rPr lang="en-US" sz="1600" b="0" dirty="0" err="1">
                <a:solidFill>
                  <a:srgbClr val="000000"/>
                </a:solidFill>
                <a:effectLst/>
                <a:latin typeface="Courier New" panose="02070309020205020404" pitchFamily="49" charset="0"/>
              </a:rPr>
              <a:t>lin_svc</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rbf_svc</a:t>
            </a: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poly_svc</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a:solidFill>
                  <a:srgbClr val="008000"/>
                </a:solidFill>
                <a:effectLst/>
                <a:latin typeface="Courier New" panose="02070309020205020404" pitchFamily="49" charset="0"/>
              </a:rPr>
              <a:t># create 4 subplots</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plt.subplot</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2</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2</a:t>
            </a:r>
            <a:r>
              <a:rPr lang="en-US" sz="1600" b="0" dirty="0">
                <a:solidFill>
                  <a:srgbClr val="000000"/>
                </a:solidFill>
                <a:effectLst/>
                <a:latin typeface="Courier New" panose="02070309020205020404" pitchFamily="49" charset="0"/>
              </a:rPr>
              <a:t>,i+</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plt.subplots_adjust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wspace</a:t>
            </a:r>
            <a:r>
              <a:rPr lang="en-US" sz="1600" b="0" dirty="0">
                <a:solidFill>
                  <a:srgbClr val="000000"/>
                </a:solidFill>
                <a:effectLst/>
                <a:latin typeface="Courier New" panose="02070309020205020404" pitchFamily="49" charset="0"/>
              </a:rPr>
              <a:t>=</a:t>
            </a:r>
            <a:r>
              <a:rPr lang="en-US" sz="1600" b="0" dirty="0">
                <a:solidFill>
                  <a:srgbClr val="116644"/>
                </a:solidFill>
                <a:effectLst/>
                <a:latin typeface="Courier New" panose="02070309020205020404" pitchFamily="49" charset="0"/>
              </a:rPr>
              <a:t>0.4</a:t>
            </a:r>
            <a:r>
              <a:rPr lang="en-US" sz="1600" b="0" dirty="0">
                <a:solidFill>
                  <a:srgbClr val="000000"/>
                </a:solidFill>
                <a:effectLst/>
                <a:latin typeface="Courier New" panose="02070309020205020404" pitchFamily="49" charset="0"/>
              </a:rPr>
              <a:t>,hspace=</a:t>
            </a:r>
            <a:r>
              <a:rPr lang="en-US" sz="1600" b="0" dirty="0">
                <a:solidFill>
                  <a:srgbClr val="116644"/>
                </a:solidFill>
                <a:effectLst/>
                <a:latin typeface="Courier New" panose="02070309020205020404" pitchFamily="49" charset="0"/>
              </a:rPr>
              <a:t>0.4</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a:solidFill>
                  <a:srgbClr val="008000"/>
                </a:solidFill>
                <a:effectLst/>
                <a:latin typeface="Courier New" panose="02070309020205020404" pitchFamily="49" charset="0"/>
              </a:rPr>
              <a:t># predict destinations based on </a:t>
            </a:r>
            <a:r>
              <a:rPr lang="en-US" sz="1600" b="0" dirty="0" err="1">
                <a:solidFill>
                  <a:srgbClr val="008000"/>
                </a:solidFill>
                <a:effectLst/>
                <a:latin typeface="Courier New" panose="02070309020205020404" pitchFamily="49" charset="0"/>
              </a:rPr>
              <a:t>num_code</a:t>
            </a:r>
            <a:r>
              <a:rPr lang="en-US" sz="1600" b="0" dirty="0">
                <a:solidFill>
                  <a:srgbClr val="008000"/>
                </a:solidFill>
                <a:effectLst/>
                <a:latin typeface="Courier New" panose="02070309020205020404" pitchFamily="49" charset="0"/>
              </a:rPr>
              <a:t> and price</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rPr>
              <a:t>    Z=</a:t>
            </a:r>
            <a:r>
              <a:rPr lang="en-US" sz="1600" b="0" dirty="0" err="1">
                <a:solidFill>
                  <a:srgbClr val="000000"/>
                </a:solidFill>
                <a:effectLst/>
                <a:latin typeface="Courier New" panose="02070309020205020404" pitchFamily="49" charset="0"/>
              </a:rPr>
              <a:t>clf.predict</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np.c</a:t>
            </a:r>
            <a:r>
              <a:rPr lang="en-US" sz="1600" b="0" dirty="0">
                <a:solidFill>
                  <a:srgbClr val="000000"/>
                </a:solidFill>
                <a:effectLst/>
                <a:latin typeface="Courier New" panose="02070309020205020404" pitchFamily="49" charset="0"/>
              </a:rPr>
              <a:t>_[</a:t>
            </a:r>
            <a:r>
              <a:rPr lang="en-US" sz="1600" b="0" dirty="0" err="1">
                <a:solidFill>
                  <a:srgbClr val="000000"/>
                </a:solidFill>
                <a:effectLst/>
                <a:latin typeface="Courier New" panose="02070309020205020404" pitchFamily="49" charset="0"/>
              </a:rPr>
              <a:t>xx.ravel</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yy.ravel</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Z=</a:t>
            </a:r>
            <a:r>
              <a:rPr lang="en-US" sz="1600" b="0" dirty="0" err="1">
                <a:solidFill>
                  <a:srgbClr val="000000"/>
                </a:solidFill>
                <a:effectLst/>
                <a:latin typeface="Courier New" panose="02070309020205020404" pitchFamily="49" charset="0"/>
              </a:rPr>
              <a:t>Z.reshape</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xx.shape</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a:solidFill>
                  <a:srgbClr val="008000"/>
                </a:solidFill>
                <a:effectLst/>
                <a:latin typeface="Courier New" panose="02070309020205020404" pitchFamily="49" charset="0"/>
              </a:rPr>
              <a:t># plot actual and predicted values</a:t>
            </a:r>
            <a:endParaRPr lang="en-US" sz="1600" b="0" dirty="0">
              <a:solidFill>
                <a:srgbClr val="000000"/>
              </a:solidFill>
              <a:effectLst/>
              <a:latin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plt.contourf</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xx,yy,Z,cmap</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plt.cm.coolwarm</a:t>
            </a:r>
            <a:r>
              <a:rPr lang="en-US" sz="1600" b="0" dirty="0">
                <a:solidFill>
                  <a:srgbClr val="000000"/>
                </a:solidFill>
                <a:effectLst/>
                <a:latin typeface="Courier New" panose="02070309020205020404" pitchFamily="49" charset="0"/>
              </a:rPr>
              <a:t>, alpha=</a:t>
            </a:r>
            <a:r>
              <a:rPr lang="en-US" sz="1600" b="0" dirty="0">
                <a:solidFill>
                  <a:srgbClr val="116644"/>
                </a:solidFill>
                <a:effectLst/>
                <a:latin typeface="Courier New" panose="02070309020205020404" pitchFamily="49" charset="0"/>
              </a:rPr>
              <a:t>0.8</a:t>
            </a:r>
            <a:r>
              <a:rPr lang="en-US" sz="1600" b="0" dirty="0">
                <a:solidFill>
                  <a:srgbClr val="000000"/>
                </a:solidFill>
                <a:effectLst/>
                <a:latin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rPr>
              <a:t>    </a:t>
            </a:r>
            <a:r>
              <a:rPr lang="en-US" sz="1600" b="0" dirty="0" err="1">
                <a:solidFill>
                  <a:srgbClr val="000000"/>
                </a:solidFill>
                <a:effectLst/>
                <a:latin typeface="Courier New" panose="02070309020205020404" pitchFamily="49" charset="0"/>
              </a:rPr>
              <a:t>plt.scatter</a:t>
            </a:r>
            <a:r>
              <a:rPr lang="en-US" sz="1600" b="0" dirty="0">
                <a:solidFill>
                  <a:srgbClr val="000000"/>
                </a:solidFill>
                <a:effectLst/>
                <a:latin typeface="Courier New" panose="02070309020205020404" pitchFamily="49" charset="0"/>
              </a:rPr>
              <a:t>(x[:,</a:t>
            </a:r>
            <a:r>
              <a:rPr lang="en-US" sz="1600" b="0" dirty="0">
                <a:solidFill>
                  <a:srgbClr val="116644"/>
                </a:solidFill>
                <a:effectLst/>
                <a:latin typeface="Courier New" panose="02070309020205020404" pitchFamily="49" charset="0"/>
              </a:rPr>
              <a:t>0</a:t>
            </a:r>
            <a:r>
              <a:rPr lang="en-US" sz="1600" b="0" dirty="0">
                <a:solidFill>
                  <a:srgbClr val="000000"/>
                </a:solidFill>
                <a:effectLst/>
                <a:latin typeface="Courier New" panose="02070309020205020404" pitchFamily="49" charset="0"/>
              </a:rPr>
              <a:t>],x[:,</a:t>
            </a:r>
            <a:r>
              <a:rPr lang="en-US" sz="1600" b="0" dirty="0">
                <a:solidFill>
                  <a:srgbClr val="116644"/>
                </a:solidFill>
                <a:effectLst/>
                <a:latin typeface="Courier New" panose="02070309020205020404" pitchFamily="49" charset="0"/>
              </a:rPr>
              <a:t>1</a:t>
            </a:r>
            <a:r>
              <a:rPr lang="en-US" sz="1600" b="0" dirty="0">
                <a:solidFill>
                  <a:srgbClr val="000000"/>
                </a:solidFill>
                <a:effectLst/>
                <a:latin typeface="Courier New" panose="02070309020205020404" pitchFamily="49" charset="0"/>
              </a:rPr>
              <a:t>], c=y, </a:t>
            </a:r>
            <a:r>
              <a:rPr lang="en-US" sz="1600" b="0" dirty="0" err="1">
                <a:solidFill>
                  <a:srgbClr val="000000"/>
                </a:solidFill>
                <a:effectLst/>
                <a:latin typeface="Courier New" panose="02070309020205020404" pitchFamily="49" charset="0"/>
              </a:rPr>
              <a:t>cmap</a:t>
            </a:r>
            <a:r>
              <a:rPr lang="en-US" sz="1600" b="0" dirty="0">
                <a:solidFill>
                  <a:srgbClr val="000000"/>
                </a:solidFill>
                <a:effectLst/>
                <a:latin typeface="Courier New" panose="02070309020205020404" pitchFamily="49" charset="0"/>
              </a:rPr>
              <a:t>=</a:t>
            </a:r>
            <a:r>
              <a:rPr lang="en-US" sz="1600" b="0" dirty="0" err="1">
                <a:solidFill>
                  <a:srgbClr val="000000"/>
                </a:solidFill>
                <a:effectLst/>
                <a:latin typeface="Courier New" panose="02070309020205020404" pitchFamily="49" charset="0"/>
              </a:rPr>
              <a:t>plt.cm.coolwarm</a:t>
            </a:r>
            <a:r>
              <a:rPr lang="en-US" sz="1600" b="0" dirty="0">
                <a:solidFill>
                  <a:srgbClr val="000000"/>
                </a:solidFill>
                <a:effectLst/>
                <a:latin typeface="Courier New" panose="02070309020205020404" pitchFamily="49" charset="0"/>
              </a:rPr>
              <a:t>)</a:t>
            </a:r>
          </a:p>
          <a:p>
            <a:pPr marL="0" indent="0">
              <a:lnSpc>
                <a:spcPts val="1425"/>
              </a:lnSpc>
              <a:buNone/>
            </a:pPr>
            <a:endParaRPr lang="en-US" sz="1600" dirty="0"/>
          </a:p>
        </p:txBody>
      </p:sp>
      <p:sp>
        <p:nvSpPr>
          <p:cNvPr id="4" name="Title 1">
            <a:extLst>
              <a:ext uri="{FF2B5EF4-FFF2-40B4-BE49-F238E27FC236}">
                <a16:creationId xmlns:a16="http://schemas.microsoft.com/office/drawing/2014/main" id="{B684B72A-A036-C384-914D-6A24D0964EB0}"/>
              </a:ext>
            </a:extLst>
          </p:cNvPr>
          <p:cNvSpPr>
            <a:spLocks noGrp="1"/>
          </p:cNvSpPr>
          <p:nvPr>
            <p:ph type="title"/>
          </p:nvPr>
        </p:nvSpPr>
        <p:spPr>
          <a:xfrm>
            <a:off x="838200" y="365125"/>
            <a:ext cx="10515600" cy="1325563"/>
          </a:xfrm>
        </p:spPr>
        <p:txBody>
          <a:bodyPr/>
          <a:lstStyle/>
          <a:p>
            <a:r>
              <a:rPr lang="en-US" sz="4400" b="1" dirty="0">
                <a:latin typeface="Times New Roman" panose="02020603050405020304" pitchFamily="18" charset="0"/>
                <a:cs typeface="Times New Roman" panose="02020603050405020304" pitchFamily="18" charset="0"/>
              </a:rPr>
              <a:t>Support Vector Machine (SVM) Model</a:t>
            </a:r>
            <a:endParaRPr lang="en-US" dirty="0"/>
          </a:p>
        </p:txBody>
      </p:sp>
    </p:spTree>
    <p:extLst>
      <p:ext uri="{BB962C8B-B14F-4D97-AF65-F5344CB8AC3E}">
        <p14:creationId xmlns:p14="http://schemas.microsoft.com/office/powerpoint/2010/main" val="353399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5202-C5EC-4349-912A-D66E4FD9EEDF}"/>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Support Vector Machine (SVM) Model</a:t>
            </a:r>
            <a:endParaRPr lang="en-US" sz="4000" dirty="0"/>
          </a:p>
        </p:txBody>
      </p:sp>
      <p:sp>
        <p:nvSpPr>
          <p:cNvPr id="3" name="Content Placeholder 2">
            <a:extLst>
              <a:ext uri="{FF2B5EF4-FFF2-40B4-BE49-F238E27FC236}">
                <a16:creationId xmlns:a16="http://schemas.microsoft.com/office/drawing/2014/main" id="{D4518391-1041-DBD0-62F6-D796E8979A20}"/>
              </a:ext>
            </a:extLst>
          </p:cNvPr>
          <p:cNvSpPr>
            <a:spLocks noGrp="1"/>
          </p:cNvSpPr>
          <p:nvPr>
            <p:ph idx="1"/>
          </p:nvPr>
        </p:nvSpPr>
        <p:spPr>
          <a:xfrm>
            <a:off x="838200" y="2094813"/>
            <a:ext cx="10515600" cy="4082149"/>
          </a:xfrm>
        </p:spPr>
        <p:txBody>
          <a:bodyPr>
            <a:normAutofit/>
          </a:bodyPr>
          <a:lstStyle/>
          <a:p>
            <a:pPr marL="0" indent="0">
              <a:lnSpc>
                <a:spcPts val="1425"/>
              </a:lnSpc>
              <a:buNone/>
            </a:pPr>
            <a:r>
              <a:rPr lang="en-US" sz="1600" b="0" dirty="0">
                <a:solidFill>
                  <a:srgbClr val="008000"/>
                </a:solidFill>
                <a:effectLst/>
                <a:latin typeface="Courier New" panose="02070309020205020404" pitchFamily="49" charset="0"/>
                <a:ea typeface="Tahoma" panose="020B0604030504040204" pitchFamily="34" charset="0"/>
                <a:cs typeface="Courier New" panose="02070309020205020404" pitchFamily="49" charset="0"/>
              </a:rPr>
              <a:t># modify the graphs by adding labels, titles,</a:t>
            </a:r>
            <a:endPar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endParaRP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plt.xlabel</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a:solidFill>
                  <a:srgbClr val="A31515"/>
                </a:solidFill>
                <a:effectLst/>
                <a:latin typeface="Courier New" panose="02070309020205020404" pitchFamily="49" charset="0"/>
                <a:ea typeface="Tahoma" panose="020B0604030504040204" pitchFamily="34" charset="0"/>
                <a:cs typeface="Courier New" panose="02070309020205020404" pitchFamily="49" charset="0"/>
              </a:rPr>
              <a:t>'MMSE'</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plt.ylabel</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a:solidFill>
                  <a:srgbClr val="A31515"/>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err="1">
                <a:solidFill>
                  <a:srgbClr val="A31515"/>
                </a:solidFill>
                <a:effectLst/>
                <a:latin typeface="Courier New" panose="02070309020205020404" pitchFamily="49" charset="0"/>
                <a:ea typeface="Tahoma" panose="020B0604030504040204" pitchFamily="34" charset="0"/>
                <a:cs typeface="Courier New" panose="02070309020205020404" pitchFamily="49" charset="0"/>
              </a:rPr>
              <a:t>MemComp</a:t>
            </a:r>
            <a:r>
              <a:rPr lang="en-US" sz="1600" b="0" dirty="0">
                <a:solidFill>
                  <a:srgbClr val="A31515"/>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plt.xlim</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xx.</a:t>
            </a:r>
            <a:r>
              <a:rPr lang="en-US" sz="1600" b="0" dirty="0" err="1">
                <a:solidFill>
                  <a:srgbClr val="795E26"/>
                </a:solidFill>
                <a:effectLst/>
                <a:latin typeface="Courier New" panose="02070309020205020404" pitchFamily="49" charset="0"/>
                <a:ea typeface="Tahoma" panose="020B0604030504040204" pitchFamily="34" charset="0"/>
                <a:cs typeface="Courier New" panose="02070309020205020404" pitchFamily="49" charset="0"/>
              </a:rPr>
              <a:t>min</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xx.</a:t>
            </a:r>
            <a:r>
              <a:rPr lang="en-US" sz="1600" b="0" dirty="0" err="1">
                <a:solidFill>
                  <a:srgbClr val="795E26"/>
                </a:solidFill>
                <a:effectLst/>
                <a:latin typeface="Courier New" panose="02070309020205020404" pitchFamily="49" charset="0"/>
                <a:ea typeface="Tahoma" panose="020B0604030504040204" pitchFamily="34" charset="0"/>
                <a:cs typeface="Courier New" panose="02070309020205020404" pitchFamily="49" charset="0"/>
              </a:rPr>
              <a:t>max</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plt.ylim</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yy.</a:t>
            </a:r>
            <a:r>
              <a:rPr lang="en-US" sz="1600" b="0" dirty="0" err="1">
                <a:solidFill>
                  <a:srgbClr val="795E26"/>
                </a:solidFill>
                <a:effectLst/>
                <a:latin typeface="Courier New" panose="02070309020205020404" pitchFamily="49" charset="0"/>
                <a:ea typeface="Tahoma" panose="020B0604030504040204" pitchFamily="34" charset="0"/>
                <a:cs typeface="Courier New" panose="02070309020205020404" pitchFamily="49" charset="0"/>
              </a:rPr>
              <a:t>min</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yy.</a:t>
            </a:r>
            <a:r>
              <a:rPr lang="en-US" sz="1600" b="0" dirty="0" err="1">
                <a:solidFill>
                  <a:srgbClr val="795E26"/>
                </a:solidFill>
                <a:effectLst/>
                <a:latin typeface="Courier New" panose="02070309020205020404" pitchFamily="49" charset="0"/>
                <a:ea typeface="Tahoma" panose="020B0604030504040204" pitchFamily="34" charset="0"/>
                <a:cs typeface="Courier New" panose="02070309020205020404" pitchFamily="49" charset="0"/>
              </a:rPr>
              <a:t>max</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plt.xticks</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plt.yticks</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    </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plt.title</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(titles[</a:t>
            </a: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i</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pPr marL="0" indent="0">
              <a:lnSpc>
                <a:spcPts val="1425"/>
              </a:lnSpc>
              <a:buNone/>
            </a:pPr>
            <a:b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br>
            <a:r>
              <a:rPr lang="en-US" sz="1600" b="0" dirty="0" err="1">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plt.show</a:t>
            </a:r>
            <a:r>
              <a:rPr lang="en-US" sz="1600" b="0" dirty="0">
                <a:solidFill>
                  <a:srgbClr val="000000"/>
                </a:solidFill>
                <a:effectLst/>
                <a:latin typeface="Courier New" panose="02070309020205020404" pitchFamily="49" charset="0"/>
                <a:ea typeface="Tahoma" panose="020B0604030504040204" pitchFamily="34" charset="0"/>
                <a:cs typeface="Courier New" panose="02070309020205020404" pitchFamily="49" charset="0"/>
              </a:rPr>
              <a:t>()</a:t>
            </a:r>
          </a:p>
          <a:p>
            <a:endParaRPr lang="en-US" sz="1600" dirty="0">
              <a:latin typeface="Courier New" panose="02070309020205020404" pitchFamily="49" charset="0"/>
              <a:ea typeface="Tahoma" panose="020B0604030504040204" pitchFamily="34" charset="0"/>
              <a:cs typeface="Courier New" panose="02070309020205020404" pitchFamily="49" charset="0"/>
            </a:endParaRPr>
          </a:p>
        </p:txBody>
      </p:sp>
      <p:pic>
        <p:nvPicPr>
          <p:cNvPr id="4" name="Picture 2">
            <a:extLst>
              <a:ext uri="{FF2B5EF4-FFF2-40B4-BE49-F238E27FC236}">
                <a16:creationId xmlns:a16="http://schemas.microsoft.com/office/drawing/2014/main" id="{5F9F836A-BE4F-2396-8F92-82C0FFF02D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635" y="1690688"/>
            <a:ext cx="4686165" cy="408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18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AF2F3-511C-0A3B-490A-D855F8A60915}"/>
              </a:ext>
            </a:extLst>
          </p:cNvPr>
          <p:cNvSpPr>
            <a:spLocks noGrp="1"/>
          </p:cNvSpPr>
          <p:nvPr>
            <p:ph type="title"/>
          </p:nvPr>
        </p:nvSpPr>
        <p:spPr>
          <a:xfrm>
            <a:off x="1195459" y="1896296"/>
            <a:ext cx="9710229" cy="888850"/>
          </a:xfrm>
        </p:spPr>
        <p:txBody>
          <a:bodyPr anchor="b">
            <a:normAutofit/>
          </a:bodyPr>
          <a:lstStyle/>
          <a:p>
            <a:pPr algn="ctr"/>
            <a:r>
              <a:rPr lang="en-US" sz="4000" b="1" dirty="0">
                <a:latin typeface="Times New Roman" panose="02020603050405020304" pitchFamily="18" charset="0"/>
                <a:cs typeface="Times New Roman" panose="02020603050405020304" pitchFamily="18" charset="0"/>
              </a:rPr>
              <a:t>DATA DESCRIPTION</a:t>
            </a:r>
          </a:p>
        </p:txBody>
      </p:sp>
      <p:pic>
        <p:nvPicPr>
          <p:cNvPr id="34" name="Graphic 33" descr="Brain">
            <a:extLst>
              <a:ext uri="{FF2B5EF4-FFF2-40B4-BE49-F238E27FC236}">
                <a16:creationId xmlns:a16="http://schemas.microsoft.com/office/drawing/2014/main" id="{3DF75654-FC69-62C2-B330-0D8764100B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6865" y="728913"/>
            <a:ext cx="995221" cy="995221"/>
          </a:xfrm>
          <a:prstGeom prst="rect">
            <a:avLst/>
          </a:prstGeom>
        </p:spPr>
      </p:pic>
      <p:sp>
        <p:nvSpPr>
          <p:cNvPr id="3" name="Content Placeholder 2">
            <a:extLst>
              <a:ext uri="{FF2B5EF4-FFF2-40B4-BE49-F238E27FC236}">
                <a16:creationId xmlns:a16="http://schemas.microsoft.com/office/drawing/2014/main" id="{1F5124E5-9378-2ADE-778E-E69ADA7452E6}"/>
              </a:ext>
            </a:extLst>
          </p:cNvPr>
          <p:cNvSpPr>
            <a:spLocks noGrp="1"/>
          </p:cNvSpPr>
          <p:nvPr>
            <p:ph idx="1"/>
          </p:nvPr>
        </p:nvSpPr>
        <p:spPr>
          <a:xfrm>
            <a:off x="1195459" y="3103927"/>
            <a:ext cx="9804575" cy="3129093"/>
          </a:xfrm>
        </p:spPr>
        <p:txBody>
          <a:bodyPr anchor="t">
            <a:normAutofit/>
          </a:bodyPr>
          <a:lstStyle/>
          <a:p>
            <a:pPr marL="0" indent="0" algn="ctr">
              <a:buNone/>
            </a:pPr>
            <a:endParaRPr lang="en-US" sz="1600" dirty="0"/>
          </a:p>
          <a:p>
            <a:pPr marL="0" indent="0" algn="ctr">
              <a:buNone/>
            </a:pPr>
            <a:r>
              <a:rPr lang="en-US" sz="2200" dirty="0">
                <a:latin typeface="Times New Roman" panose="02020603050405020304" pitchFamily="18" charset="0"/>
                <a:cs typeface="Times New Roman" panose="02020603050405020304" pitchFamily="18" charset="0"/>
                <a:hlinkClick r:id="rId4"/>
              </a:rPr>
              <a:t>https://www.kaggle.com/datasets/rabieelkharoua/alzheimers-disease-dataset/data</a:t>
            </a:r>
            <a:r>
              <a:rPr lang="en-US" sz="22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lgn="ctr">
              <a:buNone/>
            </a:pPr>
            <a:r>
              <a:rPr lang="en-US" sz="2200" dirty="0">
                <a:latin typeface="Times New Roman" panose="02020603050405020304" pitchFamily="18" charset="0"/>
                <a:cs typeface="Times New Roman" panose="02020603050405020304" pitchFamily="18" charset="0"/>
              </a:rPr>
              <a:t>The dataset comprises health records for 2,149 patients, including those diagnosed with or are at risk for Alzheimer's disease. The dataset contains detailed information on demographic characteristics, lifestyle habits, medical history, clinical measurements, cognitive and functional assessments, symptoms, and diagnostic information which allows for an in-depth evaluation of Alzheimer's disease, by examining how various demographic, lifestyle, medical, and cognitive factors are interconnected and impact both diagnosis and disease progression.</a:t>
            </a:r>
          </a:p>
        </p:txBody>
      </p:sp>
    </p:spTree>
    <p:extLst>
      <p:ext uri="{BB962C8B-B14F-4D97-AF65-F5344CB8AC3E}">
        <p14:creationId xmlns:p14="http://schemas.microsoft.com/office/powerpoint/2010/main" val="337628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8D12-BD44-7974-4FA4-08A75A50F9ED}"/>
              </a:ext>
            </a:extLst>
          </p:cNvPr>
          <p:cNvSpPr>
            <a:spLocks noGrp="1"/>
          </p:cNvSpPr>
          <p:nvPr>
            <p:ph type="title"/>
          </p:nvPr>
        </p:nvSpPr>
        <p:spPr>
          <a:xfrm>
            <a:off x="822961" y="436591"/>
            <a:ext cx="8854440" cy="1009225"/>
          </a:xfrm>
        </p:spPr>
        <p:txBody>
          <a:bodyPr anchor="b">
            <a:noAutofit/>
          </a:bodyPr>
          <a:lstStyle/>
          <a:p>
            <a:r>
              <a:rPr lang="en-US" sz="4000" b="1" dirty="0">
                <a:latin typeface="Times New Roman" panose="02020603050405020304" pitchFamily="18" charset="0"/>
                <a:cs typeface="Times New Roman" panose="02020603050405020304" pitchFamily="18" charset="0"/>
              </a:rPr>
              <a:t>Support Vector Machine (SVM) Model</a:t>
            </a:r>
          </a:p>
        </p:txBody>
      </p:sp>
      <p:sp>
        <p:nvSpPr>
          <p:cNvPr id="3" name="Content Placeholder 2">
            <a:extLst>
              <a:ext uri="{FF2B5EF4-FFF2-40B4-BE49-F238E27FC236}">
                <a16:creationId xmlns:a16="http://schemas.microsoft.com/office/drawing/2014/main" id="{B0F2E438-10A7-C0AE-400A-5C20EA287ABC}"/>
              </a:ext>
            </a:extLst>
          </p:cNvPr>
          <p:cNvSpPr>
            <a:spLocks noGrp="1"/>
          </p:cNvSpPr>
          <p:nvPr>
            <p:ph idx="1"/>
          </p:nvPr>
        </p:nvSpPr>
        <p:spPr>
          <a:xfrm>
            <a:off x="731521" y="1991360"/>
            <a:ext cx="10054244" cy="4092634"/>
          </a:xfrm>
        </p:spPr>
        <p:txBody>
          <a:bodyPr anchor="t">
            <a:noAutofit/>
          </a:bodyPr>
          <a:lstStyle/>
          <a:p>
            <a:r>
              <a:rPr lang="en-US" sz="2000" dirty="0">
                <a:latin typeface="Times New Roman" panose="02020603050405020304" pitchFamily="18" charset="0"/>
                <a:cs typeface="Times New Roman" panose="02020603050405020304" pitchFamily="18" charset="0"/>
              </a:rPr>
              <a:t>The sigmoid kernel produced a weak, overlapping boundary, indicating it struggles with the data's structure. </a:t>
            </a:r>
          </a:p>
          <a:p>
            <a:r>
              <a:rPr lang="en-US" sz="2000" dirty="0">
                <a:latin typeface="Times New Roman" panose="02020603050405020304" pitchFamily="18" charset="0"/>
                <a:cs typeface="Times New Roman" panose="02020603050405020304" pitchFamily="18" charset="0"/>
              </a:rPr>
              <a:t>The linear SVC displayed a straight boundary, capturing class separation reasonably well but lacking flexibility in regions with overlapping classes. </a:t>
            </a:r>
          </a:p>
          <a:p>
            <a:r>
              <a:rPr lang="en-US" sz="2000" dirty="0">
                <a:latin typeface="Times New Roman" panose="02020603050405020304" pitchFamily="18" charset="0"/>
                <a:cs typeface="Times New Roman" panose="02020603050405020304" pitchFamily="18" charset="0"/>
              </a:rPr>
              <a:t>The RBF kernel created a non-linear boundary, adapting to the data’s complexity effectively, resulting in clearer separation. </a:t>
            </a:r>
          </a:p>
          <a:p>
            <a:r>
              <a:rPr lang="en-US" sz="2000" dirty="0">
                <a:latin typeface="Times New Roman" panose="02020603050405020304" pitchFamily="18" charset="0"/>
                <a:cs typeface="Times New Roman" panose="02020603050405020304" pitchFamily="18" charset="0"/>
              </a:rPr>
              <a:t>The polynomial kernel also forms a non-linear boundary but is less flexible than RBF, leading to some misclassifications.</a:t>
            </a:r>
          </a:p>
          <a:p>
            <a:pPr marL="0" indent="0">
              <a:buNone/>
            </a:pPr>
            <a:r>
              <a:rPr lang="en-US" sz="2000" dirty="0">
                <a:latin typeface="Times New Roman" panose="02020603050405020304" pitchFamily="18" charset="0"/>
                <a:cs typeface="Times New Roman" panose="02020603050405020304" pitchFamily="18" charset="0"/>
              </a:rPr>
              <a:t>    Overall, </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for this dataset, the RBF kernel works best because it can adjust to the complexity of the data and offers more distinct class separation, whereas the sigmoid kernel has trouble with the structure of the data.</a:t>
            </a:r>
          </a:p>
        </p:txBody>
      </p:sp>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50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B742-1D6D-F8BC-A032-0B3AE0EF4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C76FA-C265-9A98-CB53-A776061E5C26}"/>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Random Forest</a:t>
            </a:r>
            <a:endParaRPr lang="en-US" b="1" dirty="0"/>
          </a:p>
        </p:txBody>
      </p:sp>
      <p:sp>
        <p:nvSpPr>
          <p:cNvPr id="3" name="Content Placeholder 2">
            <a:extLst>
              <a:ext uri="{FF2B5EF4-FFF2-40B4-BE49-F238E27FC236}">
                <a16:creationId xmlns:a16="http://schemas.microsoft.com/office/drawing/2014/main" id="{89C9397F-5F5A-2636-23B4-39DBFC1762A9}"/>
              </a:ext>
            </a:extLst>
          </p:cNvPr>
          <p:cNvSpPr>
            <a:spLocks noGrp="1"/>
          </p:cNvSpPr>
          <p:nvPr>
            <p:ph idx="1"/>
          </p:nvPr>
        </p:nvSpPr>
        <p:spPr>
          <a:xfrm>
            <a:off x="914400" y="1574800"/>
            <a:ext cx="10439400" cy="5047673"/>
          </a:xfrm>
        </p:spPr>
        <p:txBody>
          <a:bodyPr>
            <a:normAutofit/>
          </a:bodyPr>
          <a:lstStyle/>
          <a:p>
            <a:pPr marL="0" indent="0">
              <a:lnSpc>
                <a:spcPts val="1425"/>
              </a:lnSpc>
              <a:buNone/>
            </a:pPr>
            <a:r>
              <a:rPr lang="en-US" sz="1800" b="1" dirty="0">
                <a:solidFill>
                  <a:srgbClr val="000000"/>
                </a:solidFill>
                <a:effectLst/>
                <a:latin typeface="Times New Roman" panose="02020603050405020304" pitchFamily="18" charset="0"/>
                <a:cs typeface="Times New Roman" panose="02020603050405020304" pitchFamily="18" charset="0"/>
              </a:rPr>
              <a:t>Code:</a:t>
            </a:r>
          </a:p>
          <a:p>
            <a:pPr>
              <a:lnSpc>
                <a:spcPts val="1425"/>
              </a:lnSpc>
            </a:pPr>
            <a:r>
              <a:rPr lang="en-US" sz="1600" b="0" dirty="0">
                <a:solidFill>
                  <a:srgbClr val="000000"/>
                </a:solidFill>
                <a:effectLst/>
                <a:latin typeface="Courier New" panose="02070309020205020404" pitchFamily="49" charset="0"/>
              </a:rPr>
              <a:t>x = </a:t>
            </a:r>
            <a:r>
              <a:rPr lang="en-US" sz="1600" b="0" dirty="0" err="1">
                <a:solidFill>
                  <a:srgbClr val="000000"/>
                </a:solidFill>
                <a:effectLst/>
                <a:latin typeface="Courier New" panose="02070309020205020404" pitchFamily="49" charset="0"/>
              </a:rPr>
              <a:t>df_alzr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'MMSE'</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MemComp</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r>
              <a:rPr lang="en-US" sz="1100" b="1" dirty="0">
                <a:effectLst/>
              </a:rPr>
              <a:t> .</a:t>
            </a:r>
            <a:r>
              <a:rPr lang="en-US" sz="1700" dirty="0" err="1">
                <a:effectLst/>
                <a:latin typeface="Courier New" panose="02070309020205020404" pitchFamily="49" charset="0"/>
                <a:cs typeface="Courier New" panose="02070309020205020404" pitchFamily="49" charset="0"/>
              </a:rPr>
              <a:t>to_numpy</a:t>
            </a:r>
            <a:r>
              <a:rPr lang="en-US" sz="1700" dirty="0">
                <a:effectLst/>
                <a:latin typeface="Courier New" panose="02070309020205020404" pitchFamily="49" charset="0"/>
                <a:cs typeface="Courier New" panose="02070309020205020404" pitchFamily="49" charset="0"/>
              </a:rPr>
              <a:t>()</a:t>
            </a:r>
            <a:endParaRPr lang="en-US" sz="1700" b="0" dirty="0">
              <a:solidFill>
                <a:srgbClr val="000000"/>
              </a:solidFill>
              <a:effectLst/>
              <a:latin typeface="Courier New" panose="02070309020205020404" pitchFamily="49" charset="0"/>
              <a:cs typeface="Courier New" panose="02070309020205020404" pitchFamily="49" charset="0"/>
            </a:endParaRPr>
          </a:p>
          <a:p>
            <a:pPr>
              <a:lnSpc>
                <a:spcPts val="1425"/>
              </a:lnSpc>
            </a:pPr>
            <a:r>
              <a:rPr lang="en-US" sz="1600" b="0" dirty="0">
                <a:solidFill>
                  <a:srgbClr val="000000"/>
                </a:solidFill>
                <a:effectLst/>
                <a:latin typeface="Courier New" panose="02070309020205020404" pitchFamily="49" charset="0"/>
              </a:rPr>
              <a:t>y = </a:t>
            </a:r>
            <a:r>
              <a:rPr lang="en-US" sz="1600" b="0" dirty="0" err="1">
                <a:solidFill>
                  <a:srgbClr val="000000"/>
                </a:solidFill>
                <a:effectLst/>
                <a:latin typeface="Courier New" panose="02070309020205020404" pitchFamily="49" charset="0"/>
              </a:rPr>
              <a:t>df_alzr</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'Diagnosis’</a:t>
            </a:r>
            <a:r>
              <a:rPr lang="en-US" sz="1600" b="0" dirty="0">
                <a:solidFill>
                  <a:srgbClr val="000000"/>
                </a:solidFill>
                <a:effectLst/>
                <a:latin typeface="Courier New" panose="02070309020205020404" pitchFamily="49" charset="0"/>
              </a:rPr>
              <a:t>] </a:t>
            </a:r>
          </a:p>
          <a:p>
            <a:pPr>
              <a:lnSpc>
                <a:spcPts val="1425"/>
              </a:lnSpc>
            </a:pPr>
            <a:r>
              <a:rPr lang="en-US" sz="1600" i="1" dirty="0">
                <a:effectLst/>
                <a:latin typeface="Courier New" panose="02070309020205020404" pitchFamily="49" charset="0"/>
                <a:cs typeface="Courier New" panose="02070309020205020404" pitchFamily="49" charset="0"/>
              </a:rPr>
              <a:t># split data to train and test</a:t>
            </a:r>
            <a:r>
              <a:rPr lang="en-US" sz="1600" dirty="0">
                <a:latin typeface="Courier New" panose="02070309020205020404" pitchFamily="49" charset="0"/>
                <a:cs typeface="Courier New" panose="02070309020205020404" pitchFamily="49" charset="0"/>
              </a:rPr>
              <a:t> </a:t>
            </a:r>
          </a:p>
          <a:p>
            <a:pPr>
              <a:lnSpc>
                <a:spcPts val="1425"/>
              </a:lnSpc>
            </a:pPr>
            <a:r>
              <a:rPr lang="en-US" sz="1600" dirty="0" err="1">
                <a:effectLst/>
                <a:latin typeface="Courier New" panose="02070309020205020404" pitchFamily="49" charset="0"/>
                <a:cs typeface="Courier New" panose="02070309020205020404" pitchFamily="49" charset="0"/>
              </a:rPr>
              <a:t>X_train</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X_test</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y_train</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y_test</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train_test_split</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X,y</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test_size</a:t>
            </a:r>
            <a:r>
              <a:rPr lang="en-US" sz="1600" b="1" dirty="0">
                <a:effectLst/>
                <a:latin typeface="Courier New" panose="02070309020205020404" pitchFamily="49" charset="0"/>
                <a:cs typeface="Courier New" panose="02070309020205020404" pitchFamily="49" charset="0"/>
              </a:rPr>
              <a:t>=</a:t>
            </a:r>
            <a:r>
              <a:rPr lang="en-US" sz="1600" dirty="0">
                <a:effectLst/>
                <a:latin typeface="Courier New" panose="02070309020205020404" pitchFamily="49" charset="0"/>
                <a:cs typeface="Courier New" panose="02070309020205020404" pitchFamily="49" charset="0"/>
              </a:rPr>
              <a:t>0.3)</a:t>
            </a:r>
            <a:r>
              <a:rPr lang="en-US" sz="1600" dirty="0">
                <a:latin typeface="Courier New" panose="02070309020205020404" pitchFamily="49" charset="0"/>
                <a:cs typeface="Courier New" panose="02070309020205020404" pitchFamily="49" charset="0"/>
              </a:rPr>
              <a:t> </a:t>
            </a:r>
          </a:p>
          <a:p>
            <a:pPr>
              <a:lnSpc>
                <a:spcPts val="1425"/>
              </a:lnSpc>
            </a:pPr>
            <a:r>
              <a:rPr lang="en-US" sz="1600" i="1" dirty="0">
                <a:effectLst/>
                <a:latin typeface="Courier New" panose="02070309020205020404" pitchFamily="49" charset="0"/>
                <a:cs typeface="Courier New" panose="02070309020205020404" pitchFamily="49" charset="0"/>
              </a:rPr>
              <a:t># define the model, fit the model</a:t>
            </a:r>
            <a:r>
              <a:rPr lang="en-US" sz="1600" dirty="0">
                <a:latin typeface="Courier New" panose="02070309020205020404" pitchFamily="49" charset="0"/>
                <a:cs typeface="Courier New" panose="02070309020205020404" pitchFamily="49" charset="0"/>
              </a:rPr>
              <a:t> </a:t>
            </a:r>
          </a:p>
          <a:p>
            <a:pPr>
              <a:lnSpc>
                <a:spcPts val="1425"/>
              </a:lnSpc>
            </a:pPr>
            <a:r>
              <a:rPr lang="en-US" sz="1600" dirty="0" err="1">
                <a:effectLst/>
                <a:latin typeface="Courier New" panose="02070309020205020404" pitchFamily="49" charset="0"/>
                <a:cs typeface="Courier New" panose="02070309020205020404" pitchFamily="49" charset="0"/>
              </a:rPr>
              <a:t>clf</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RandomForestClassifier</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n_estimators</a:t>
            </a:r>
            <a:r>
              <a:rPr lang="en-US" sz="1600" b="1" dirty="0">
                <a:effectLst/>
                <a:latin typeface="Courier New" panose="02070309020205020404" pitchFamily="49" charset="0"/>
                <a:cs typeface="Courier New" panose="02070309020205020404" pitchFamily="49" charset="0"/>
              </a:rPr>
              <a:t>=</a:t>
            </a:r>
            <a:r>
              <a:rPr lang="en-US" sz="1600" dirty="0">
                <a:effectLst/>
                <a:latin typeface="Courier New" panose="02070309020205020404" pitchFamily="49" charset="0"/>
                <a:cs typeface="Courier New" panose="02070309020205020404" pitchFamily="49" charset="0"/>
              </a:rPr>
              <a:t>50)</a:t>
            </a:r>
            <a:r>
              <a:rPr lang="en-US" sz="1600" dirty="0">
                <a:latin typeface="Courier New" panose="02070309020205020404" pitchFamily="49" charset="0"/>
                <a:cs typeface="Courier New" panose="02070309020205020404" pitchFamily="49" charset="0"/>
              </a:rPr>
              <a:t> </a:t>
            </a:r>
          </a:p>
          <a:p>
            <a:pPr>
              <a:lnSpc>
                <a:spcPts val="1425"/>
              </a:lnSpc>
            </a:pPr>
            <a:r>
              <a:rPr lang="en-US" sz="1600" dirty="0" err="1">
                <a:effectLst/>
                <a:latin typeface="Courier New" panose="02070309020205020404" pitchFamily="49" charset="0"/>
                <a:cs typeface="Courier New" panose="02070309020205020404" pitchFamily="49" charset="0"/>
              </a:rPr>
              <a:t>clf</a:t>
            </a:r>
            <a:r>
              <a:rPr lang="en-US" sz="1600" b="1" dirty="0" err="1">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fit</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X_train</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y_train</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pPr>
              <a:lnSpc>
                <a:spcPts val="1425"/>
              </a:lnSpc>
            </a:pPr>
            <a:r>
              <a:rPr lang="en-US" sz="1600" dirty="0" err="1">
                <a:effectLst/>
                <a:latin typeface="Courier New" panose="02070309020205020404" pitchFamily="49" charset="0"/>
                <a:cs typeface="Courier New" panose="02070309020205020404" pitchFamily="49" charset="0"/>
              </a:rPr>
              <a:t>RandomForestClassifier</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n_estimators</a:t>
            </a:r>
            <a:r>
              <a:rPr lang="en-US" sz="1600" b="1" dirty="0">
                <a:effectLst/>
                <a:latin typeface="Courier New" panose="02070309020205020404" pitchFamily="49" charset="0"/>
                <a:cs typeface="Courier New" panose="02070309020205020404" pitchFamily="49" charset="0"/>
              </a:rPr>
              <a:t>=</a:t>
            </a:r>
            <a:r>
              <a:rPr lang="en-US" sz="1600" dirty="0">
                <a:effectLst/>
                <a:latin typeface="Courier New" panose="02070309020205020404" pitchFamily="49" charset="0"/>
                <a:cs typeface="Courier New" panose="02070309020205020404" pitchFamily="49" charset="0"/>
              </a:rPr>
              <a:t>50)</a:t>
            </a:r>
            <a:r>
              <a:rPr lang="en-US" sz="1600" dirty="0">
                <a:latin typeface="Courier New" panose="02070309020205020404" pitchFamily="49" charset="0"/>
                <a:cs typeface="Courier New" panose="02070309020205020404" pitchFamily="49" charset="0"/>
              </a:rPr>
              <a:t> </a:t>
            </a:r>
          </a:p>
          <a:p>
            <a:pPr>
              <a:lnSpc>
                <a:spcPts val="1425"/>
              </a:lnSpc>
            </a:pPr>
            <a:r>
              <a:rPr lang="en-US" sz="1600" dirty="0" err="1">
                <a:effectLst/>
                <a:latin typeface="Courier New" panose="02070309020205020404" pitchFamily="49" charset="0"/>
                <a:cs typeface="Courier New" panose="02070309020205020404" pitchFamily="49" charset="0"/>
              </a:rPr>
              <a:t>y_pred</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clf</a:t>
            </a:r>
            <a:r>
              <a:rPr lang="en-US" sz="1600" b="1" dirty="0" err="1">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predict</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X_test</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pPr>
              <a:lnSpc>
                <a:spcPts val="1425"/>
              </a:lnSpc>
            </a:pPr>
            <a:r>
              <a:rPr lang="en-US" sz="1600" b="1" dirty="0">
                <a:effectLst/>
                <a:latin typeface="Courier New" panose="02070309020205020404" pitchFamily="49" charset="0"/>
                <a:cs typeface="Courier New" panose="02070309020205020404" pitchFamily="49" charset="0"/>
              </a:rPr>
              <a:t>from</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sklearn.metrics</a:t>
            </a:r>
            <a:r>
              <a:rPr lang="en-US" sz="1600" dirty="0">
                <a:latin typeface="Courier New" panose="02070309020205020404" pitchFamily="49" charset="0"/>
                <a:cs typeface="Courier New" panose="02070309020205020404" pitchFamily="49" charset="0"/>
              </a:rPr>
              <a:t> </a:t>
            </a:r>
            <a:r>
              <a:rPr lang="en-US" sz="1600" b="1" dirty="0">
                <a:effectLst/>
                <a:latin typeface="Courier New" panose="02070309020205020404" pitchFamily="49" charset="0"/>
                <a:cs typeface="Courier New" panose="02070309020205020404" pitchFamily="49" charset="0"/>
              </a:rPr>
              <a:t>import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confusion_matrix</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accuracy_score</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classification_report</a:t>
            </a:r>
            <a:r>
              <a:rPr lang="en-US" sz="1600" dirty="0">
                <a:latin typeface="Courier New" panose="02070309020205020404" pitchFamily="49" charset="0"/>
                <a:cs typeface="Courier New" panose="02070309020205020404" pitchFamily="49" charset="0"/>
              </a:rPr>
              <a:t> </a:t>
            </a:r>
          </a:p>
          <a:p>
            <a:pPr>
              <a:lnSpc>
                <a:spcPts val="1425"/>
              </a:lnSpc>
            </a:pPr>
            <a:r>
              <a:rPr lang="en-US" sz="1600" dirty="0">
                <a:effectLst/>
                <a:latin typeface="Courier New" panose="02070309020205020404" pitchFamily="49" charset="0"/>
                <a:cs typeface="Courier New" panose="02070309020205020404" pitchFamily="49" charset="0"/>
              </a:rPr>
              <a:t>CM</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confusion_matrix</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y_pred,y_test</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pPr>
              <a:lnSpc>
                <a:spcPts val="1425"/>
              </a:lnSpc>
            </a:pPr>
            <a:r>
              <a:rPr lang="en-US" sz="1600" dirty="0">
                <a:effectLst/>
                <a:latin typeface="Courier New" panose="02070309020205020404" pitchFamily="49" charset="0"/>
                <a:cs typeface="Courier New" panose="02070309020205020404" pitchFamily="49" charset="0"/>
              </a:rPr>
              <a:t>AS</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accuracy_score</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y_pred,y_test</a:t>
            </a:r>
            <a:r>
              <a:rPr lang="en-US" sz="1600" dirty="0">
                <a:effectLst/>
                <a:latin typeface="Courier New" panose="02070309020205020404" pitchFamily="49" charset="0"/>
                <a:cs typeface="Courier New" panose="02070309020205020404" pitchFamily="49" charset="0"/>
              </a:rPr>
              <a:t>)</a:t>
            </a:r>
          </a:p>
          <a:p>
            <a:pPr>
              <a:lnSpc>
                <a:spcPts val="1425"/>
              </a:lnSpc>
            </a:pPr>
            <a:r>
              <a:rPr lang="en-US" sz="1600" dirty="0">
                <a:effectLst/>
                <a:latin typeface="Courier New" panose="02070309020205020404" pitchFamily="49" charset="0"/>
                <a:cs typeface="Courier New" panose="02070309020205020404" pitchFamily="49" charset="0"/>
              </a:rPr>
              <a:t>CR</a:t>
            </a:r>
            <a:r>
              <a:rPr lang="en-US" sz="1600" b="1"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classification_report</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y_pred,y_test</a:t>
            </a:r>
            <a:r>
              <a:rPr lang="en-US" sz="1600" dirty="0">
                <a:effectLst/>
                <a:latin typeface="Courier New" panose="02070309020205020404" pitchFamily="49" charset="0"/>
                <a:cs typeface="Courier New" panose="02070309020205020404" pitchFamily="49" charset="0"/>
              </a:rPr>
              <a:t>)</a:t>
            </a:r>
          </a:p>
          <a:p>
            <a:pPr>
              <a:lnSpc>
                <a:spcPts val="1425"/>
              </a:lnSpc>
            </a:pPr>
            <a:r>
              <a:rPr lang="en-US" sz="1600" dirty="0">
                <a:effectLst/>
                <a:latin typeface="Courier New" panose="02070309020205020404" pitchFamily="49" charset="0"/>
                <a:cs typeface="Courier New" panose="02070309020205020404" pitchFamily="49" charset="0"/>
              </a:rPr>
              <a:t>print(CM) print(AS)</a:t>
            </a:r>
            <a:r>
              <a:rPr lang="en-US" sz="1600" dirty="0">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print(CR)</a:t>
            </a:r>
            <a:endParaRPr lang="en-US" sz="1600" b="0" dirty="0">
              <a:solidFill>
                <a:srgbClr val="0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910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2739-CF01-84A3-B3FB-919F12271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E1D32-EE8F-6B41-F120-56094610F8A2}"/>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Random Forest</a:t>
            </a:r>
            <a:endParaRPr lang="en-US" b="1" dirty="0"/>
          </a:p>
        </p:txBody>
      </p:sp>
      <p:sp>
        <p:nvSpPr>
          <p:cNvPr id="3" name="Content Placeholder 2">
            <a:extLst>
              <a:ext uri="{FF2B5EF4-FFF2-40B4-BE49-F238E27FC236}">
                <a16:creationId xmlns:a16="http://schemas.microsoft.com/office/drawing/2014/main" id="{9152B05A-0001-4B02-B168-D1A3F1C9BE3D}"/>
              </a:ext>
            </a:extLst>
          </p:cNvPr>
          <p:cNvSpPr>
            <a:spLocks noGrp="1"/>
          </p:cNvSpPr>
          <p:nvPr>
            <p:ph idx="1"/>
          </p:nvPr>
        </p:nvSpPr>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Results:</a:t>
            </a:r>
          </a:p>
        </p:txBody>
      </p:sp>
      <p:pic>
        <p:nvPicPr>
          <p:cNvPr id="5" name="Picture 4" descr="A screenshot of a graph&#10;&#10;Description automatically generated">
            <a:extLst>
              <a:ext uri="{FF2B5EF4-FFF2-40B4-BE49-F238E27FC236}">
                <a16:creationId xmlns:a16="http://schemas.microsoft.com/office/drawing/2014/main" id="{49F230E4-9B7C-C5A7-A292-A57FF932BEAD}"/>
              </a:ext>
            </a:extLst>
          </p:cNvPr>
          <p:cNvPicPr>
            <a:picLocks noChangeAspect="1"/>
          </p:cNvPicPr>
          <p:nvPr/>
        </p:nvPicPr>
        <p:blipFill>
          <a:blip r:embed="rId2">
            <a:extLst>
              <a:ext uri="{28A0092B-C50C-407E-A947-70E740481C1C}">
                <a14:useLocalDpi xmlns:a14="http://schemas.microsoft.com/office/drawing/2010/main" val="0"/>
              </a:ext>
            </a:extLst>
          </a:blip>
          <a:srcRect t="4088"/>
          <a:stretch/>
        </p:blipFill>
        <p:spPr>
          <a:xfrm>
            <a:off x="5282045" y="2655115"/>
            <a:ext cx="6781800" cy="2489879"/>
          </a:xfrm>
          <a:prstGeom prst="rect">
            <a:avLst/>
          </a:prstGeom>
        </p:spPr>
      </p:pic>
      <p:sp>
        <p:nvSpPr>
          <p:cNvPr id="6" name="TextBox 5">
            <a:extLst>
              <a:ext uri="{FF2B5EF4-FFF2-40B4-BE49-F238E27FC236}">
                <a16:creationId xmlns:a16="http://schemas.microsoft.com/office/drawing/2014/main" id="{8980D120-D922-43FC-7BB0-EF5082D5D99A}"/>
              </a:ext>
            </a:extLst>
          </p:cNvPr>
          <p:cNvSpPr txBox="1"/>
          <p:nvPr/>
        </p:nvSpPr>
        <p:spPr>
          <a:xfrm>
            <a:off x="640774" y="2526248"/>
            <a:ext cx="3931226" cy="3785652"/>
          </a:xfrm>
          <a:prstGeom prst="rect">
            <a:avLst/>
          </a:prstGeom>
          <a:noFill/>
        </p:spPr>
        <p:txBody>
          <a:bodyPr wrap="square" rtlCol="0">
            <a:spAutoFit/>
          </a:bodyPr>
          <a:lstStyle/>
          <a:p>
            <a:pPr marL="285750"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confusion matrix reveals that the model correctly identified 286 true positives and 123 true negatives while misclassifying 121 instances as false positives and 115 as false negatives.</a:t>
            </a:r>
          </a:p>
          <a:p>
            <a:pPr marL="285750"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model achieves an overall accuracy of 63.41%, indicating it correctly predicts the target variable roughly two-thirds of the time.</a:t>
            </a:r>
          </a:p>
        </p:txBody>
      </p:sp>
    </p:spTree>
    <p:extLst>
      <p:ext uri="{BB962C8B-B14F-4D97-AF65-F5344CB8AC3E}">
        <p14:creationId xmlns:p14="http://schemas.microsoft.com/office/powerpoint/2010/main" val="3418710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DE9C-568C-4322-097A-CA9EC34A7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CA84E-876F-AD17-DAC1-D2B1E368D687}"/>
              </a:ext>
            </a:extLst>
          </p:cNvPr>
          <p:cNvSpPr>
            <a:spLocks noGrp="1"/>
          </p:cNvSpPr>
          <p:nvPr>
            <p:ph type="title"/>
          </p:nvPr>
        </p:nvSpPr>
        <p:spPr>
          <a:xfrm>
            <a:off x="838200" y="762000"/>
            <a:ext cx="10515600" cy="928688"/>
          </a:xfrm>
        </p:spPr>
        <p:txBody>
          <a:bodyPr>
            <a:normAutofit/>
          </a:bodyPr>
          <a:lstStyle/>
          <a:p>
            <a:r>
              <a:rPr lang="en-US" sz="4000" b="1" dirty="0">
                <a:latin typeface="Times New Roman" panose="02020603050405020304" pitchFamily="18" charset="0"/>
                <a:cs typeface="Times New Roman" panose="02020603050405020304" pitchFamily="18" charset="0"/>
              </a:rPr>
              <a:t>Random Forest</a:t>
            </a:r>
            <a:endParaRPr lang="en-US" sz="4000" b="1" dirty="0"/>
          </a:p>
        </p:txBody>
      </p:sp>
      <p:sp>
        <p:nvSpPr>
          <p:cNvPr id="3" name="Content Placeholder 2">
            <a:extLst>
              <a:ext uri="{FF2B5EF4-FFF2-40B4-BE49-F238E27FC236}">
                <a16:creationId xmlns:a16="http://schemas.microsoft.com/office/drawing/2014/main" id="{44DF69F2-78F6-45BE-7F7D-62F38AA1F1C0}"/>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Results:</a:t>
            </a:r>
          </a:p>
          <a:p>
            <a:pPr algn="l"/>
            <a:r>
              <a:rPr lang="en-US" sz="2000" b="0" i="0" dirty="0">
                <a:effectLst/>
                <a:latin typeface="Times New Roman" panose="02020603050405020304" pitchFamily="18" charset="0"/>
                <a:cs typeface="Times New Roman" panose="02020603050405020304" pitchFamily="18" charset="0"/>
              </a:rPr>
              <a:t>The precision for Class 0 (negative diagnosis) is 71%, with a recall of 70%, resulting in an F1-score of 0.71. This indicates that the model is relatively effective at identifying negatives. However, for Class 1 (positive diagnosis), the precision and recall are both lower, around 50%, leading to an F1-score of 0.51. The disparity suggests that the model struggles with identifying true positives.</a:t>
            </a:r>
          </a:p>
          <a:p>
            <a:pPr algn="l"/>
            <a:r>
              <a:rPr lang="en-US" sz="2000" b="0" i="0" dirty="0">
                <a:effectLst/>
                <a:latin typeface="Times New Roman" panose="02020603050405020304" pitchFamily="18" charset="0"/>
                <a:cs typeface="Times New Roman" panose="02020603050405020304" pitchFamily="18" charset="0"/>
              </a:rPr>
              <a:t>Out of 645 instances in the test dataset, the model correctly predicted 63% of all instances, indicating moderate overall performance. The Macro Average(61%) reflects the unweighted average of precision, recall, and F1-score across classes, showing balanced performance for each class regardless of size. Weighted Average (nearly 64%) accounts for class distribution, slightly favoring the larger class (class 0) due to its higher representation.</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93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D7CFE-EEFE-9548-0043-1521E896E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625A6-CF5A-C53E-73FF-CFDDB2CCCCCA}"/>
              </a:ext>
            </a:extLst>
          </p:cNvPr>
          <p:cNvSpPr>
            <a:spLocks noGrp="1"/>
          </p:cNvSpPr>
          <p:nvPr>
            <p:ph type="title"/>
          </p:nvPr>
        </p:nvSpPr>
        <p:spPr>
          <a:xfrm>
            <a:off x="838200" y="681037"/>
            <a:ext cx="10515600" cy="1009651"/>
          </a:xfrm>
        </p:spPr>
        <p:txBody>
          <a:bodyPr>
            <a:normAutofit/>
          </a:bodyPr>
          <a:lstStyle/>
          <a:p>
            <a:r>
              <a:rPr lang="en-US" sz="4000" b="1" dirty="0">
                <a:latin typeface="Times New Roman" panose="02020603050405020304" pitchFamily="18" charset="0"/>
                <a:cs typeface="Times New Roman" panose="02020603050405020304" pitchFamily="18" charset="0"/>
              </a:rPr>
              <a:t>Random Forest</a:t>
            </a:r>
            <a:endParaRPr lang="en-US" sz="4000" b="1" dirty="0"/>
          </a:p>
        </p:txBody>
      </p:sp>
      <p:sp>
        <p:nvSpPr>
          <p:cNvPr id="3" name="Content Placeholder 2">
            <a:extLst>
              <a:ext uri="{FF2B5EF4-FFF2-40B4-BE49-F238E27FC236}">
                <a16:creationId xmlns:a16="http://schemas.microsoft.com/office/drawing/2014/main" id="{CB51D1CE-7841-B63B-DC4D-EA11591BA8F8}"/>
              </a:ext>
            </a:extLst>
          </p:cNvPr>
          <p:cNvSpPr>
            <a:spLocks noGrp="1"/>
          </p:cNvSpPr>
          <p:nvPr>
            <p:ph idx="1"/>
          </p:nvPr>
        </p:nvSpPr>
        <p:spPr/>
        <p:txBody>
          <a:bodyPr>
            <a:normAutofit lnSpcReduction="10000"/>
          </a:bodyPr>
          <a:lstStyle/>
          <a:p>
            <a:pPr marL="0" indent="0">
              <a:buNone/>
            </a:pPr>
            <a:r>
              <a:rPr lang="en-US" sz="1800" b="1" dirty="0">
                <a:effectLst/>
                <a:latin typeface="Times New Roman" panose="02020603050405020304" pitchFamily="18" charset="0"/>
                <a:cs typeface="Times New Roman" panose="02020603050405020304" pitchFamily="18" charset="0"/>
              </a:rPr>
              <a:t>Code:</a:t>
            </a:r>
          </a:p>
          <a:p>
            <a:pPr marL="0" indent="0">
              <a:buNone/>
            </a:pPr>
            <a:r>
              <a:rPr lang="en-US" sz="1600" dirty="0">
                <a:effectLst/>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conda</a:t>
            </a:r>
            <a:r>
              <a:rPr lang="en-US" sz="1600" dirty="0">
                <a:effectLst/>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info</a:t>
            </a:r>
            <a:r>
              <a:rPr lang="en-US" sz="1600" dirty="0">
                <a:effectLst/>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envs</a:t>
            </a:r>
            <a:r>
              <a:rPr lang="en-US" sz="1600" dirty="0">
                <a:latin typeface="Courier New" panose="02070309020205020404" pitchFamily="49" charset="0"/>
                <a:cs typeface="Courier New" panose="02070309020205020404" pitchFamily="49" charset="0"/>
              </a:rPr>
              <a:t> </a:t>
            </a:r>
          </a:p>
          <a:p>
            <a:pPr marL="0" indent="0">
              <a:buNone/>
            </a:pPr>
            <a:r>
              <a:rPr lang="en-US" sz="1600" dirty="0">
                <a:effectLst/>
                <a:latin typeface="Courier New" panose="02070309020205020404" pitchFamily="49" charset="0"/>
                <a:cs typeface="Courier New" panose="02070309020205020404" pitchFamily="49" charset="0"/>
              </a:rPr>
              <a:t>%pip</a:t>
            </a:r>
            <a:r>
              <a:rPr lang="en-US" sz="1600" dirty="0">
                <a:latin typeface="Courier New" panose="02070309020205020404" pitchFamily="49" charset="0"/>
                <a:cs typeface="Courier New" panose="02070309020205020404" pitchFamily="49" charset="0"/>
              </a:rPr>
              <a:t> install </a:t>
            </a:r>
            <a:r>
              <a:rPr lang="en-US" sz="1600" dirty="0" err="1">
                <a:latin typeface="Courier New" panose="02070309020205020404" pitchFamily="49" charset="0"/>
                <a:cs typeface="Courier New" panose="02070309020205020404" pitchFamily="49" charset="0"/>
              </a:rPr>
              <a:t>graphviz</a:t>
            </a:r>
            <a:r>
              <a:rPr lang="en-US" sz="1600" dirty="0">
                <a:latin typeface="Courier New" panose="02070309020205020404" pitchFamily="49" charset="0"/>
                <a:cs typeface="Courier New" panose="02070309020205020404" pitchFamily="49" charset="0"/>
              </a:rPr>
              <a:t> </a:t>
            </a:r>
          </a:p>
          <a:p>
            <a:pPr marL="0" indent="0">
              <a:buNone/>
            </a:pPr>
            <a:r>
              <a:rPr lang="en-US" sz="1600" dirty="0">
                <a:effectLst/>
                <a:latin typeface="Courier New" panose="02070309020205020404" pitchFamily="49" charset="0"/>
                <a:cs typeface="Courier New" panose="02070309020205020404" pitchFamily="49" charset="0"/>
              </a:rPr>
              <a:t>from</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sklearn.tree</a:t>
            </a:r>
            <a:r>
              <a:rPr lang="en-US" sz="1600" dirty="0">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import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export_graphviz</a:t>
            </a:r>
            <a:r>
              <a:rPr lang="en-US" sz="1600" dirty="0">
                <a:latin typeface="Courier New" panose="02070309020205020404" pitchFamily="49" charset="0"/>
                <a:cs typeface="Courier New" panose="02070309020205020404" pitchFamily="49" charset="0"/>
              </a:rPr>
              <a:t> </a:t>
            </a:r>
          </a:p>
          <a:p>
            <a:pPr marL="0" indent="0">
              <a:buNone/>
            </a:pPr>
            <a:r>
              <a:rPr lang="en-US" sz="1600" dirty="0">
                <a:effectLst/>
                <a:latin typeface="Courier New" panose="02070309020205020404" pitchFamily="49" charset="0"/>
                <a:cs typeface="Courier New" panose="02070309020205020404" pitchFamily="49" charset="0"/>
              </a:rPr>
              <a:t>import</a:t>
            </a:r>
            <a:r>
              <a:rPr lang="en-US" sz="1600" dirty="0">
                <a:latin typeface="Courier New" panose="02070309020205020404" pitchFamily="49" charset="0"/>
                <a:cs typeface="Courier New" panose="02070309020205020404" pitchFamily="49" charset="0"/>
              </a:rPr>
              <a:t> </a:t>
            </a:r>
            <a:r>
              <a:rPr lang="en-US" sz="1600" dirty="0" err="1">
                <a:effectLst/>
                <a:latin typeface="Courier New" panose="02070309020205020404" pitchFamily="49" charset="0"/>
                <a:cs typeface="Courier New" panose="02070309020205020404" pitchFamily="49" charset="0"/>
              </a:rPr>
              <a:t>graphviz</a:t>
            </a:r>
            <a:endParaRPr lang="en-US" sz="1600" dirty="0">
              <a:effectLst/>
              <a:latin typeface="Courier New" panose="02070309020205020404" pitchFamily="49" charset="0"/>
              <a:cs typeface="Courier New" panose="02070309020205020404" pitchFamily="49" charset="0"/>
            </a:endParaRPr>
          </a:p>
          <a:p>
            <a:pPr marL="0" indent="0">
              <a:buNone/>
            </a:pPr>
            <a:r>
              <a:rPr lang="en-US" sz="1600" i="1" dirty="0">
                <a:effectLst/>
                <a:latin typeface="Courier New" panose="02070309020205020404" pitchFamily="49" charset="0"/>
                <a:cs typeface="Courier New" panose="02070309020205020404" pitchFamily="49" charset="0"/>
              </a:rPr>
              <a:t># Make a Random Forest</a:t>
            </a:r>
            <a:r>
              <a:rPr lang="en-US" sz="1600" dirty="0">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rf=</a:t>
            </a:r>
            <a:r>
              <a:rPr lang="en-US" sz="1600" dirty="0" err="1">
                <a:effectLst/>
                <a:latin typeface="Courier New" panose="02070309020205020404" pitchFamily="49" charset="0"/>
                <a:cs typeface="Courier New" panose="02070309020205020404" pitchFamily="49" charset="0"/>
              </a:rPr>
              <a:t>RandomForestClassifier</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n_estimators</a:t>
            </a:r>
            <a:r>
              <a:rPr lang="en-US" sz="1600" dirty="0">
                <a:effectLst/>
                <a:latin typeface="Courier New" panose="02070309020205020404" pitchFamily="49" charset="0"/>
                <a:cs typeface="Courier New" panose="02070309020205020404" pitchFamily="49" charset="0"/>
              </a:rPr>
              <a:t>=1)</a:t>
            </a:r>
            <a:r>
              <a:rPr lang="en-US" sz="1600" dirty="0">
                <a:latin typeface="Courier New" panose="02070309020205020404" pitchFamily="49" charset="0"/>
                <a:cs typeface="Courier New" panose="02070309020205020404" pitchFamily="49" charset="0"/>
              </a:rPr>
              <a:t> </a:t>
            </a:r>
          </a:p>
          <a:p>
            <a:pPr marL="0" indent="0">
              <a:buNone/>
            </a:pPr>
            <a:r>
              <a:rPr lang="en-US" sz="1600" dirty="0" err="1">
                <a:effectLst/>
                <a:latin typeface="Courier New" panose="02070309020205020404" pitchFamily="49" charset="0"/>
                <a:cs typeface="Courier New" panose="02070309020205020404" pitchFamily="49" charset="0"/>
              </a:rPr>
              <a:t>rf.fit</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X_train,y_train</a:t>
            </a:r>
            <a:r>
              <a:rPr lang="en-US" sz="1600" dirty="0">
                <a:effectLst/>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pPr marL="0" indent="0">
              <a:buNone/>
            </a:pPr>
            <a:r>
              <a:rPr lang="en-US" sz="1600" dirty="0" err="1">
                <a:effectLst/>
                <a:latin typeface="Courier New" panose="02070309020205020404" pitchFamily="49" charset="0"/>
                <a:cs typeface="Courier New" panose="02070309020205020404" pitchFamily="49" charset="0"/>
              </a:rPr>
              <a:t>len</a:t>
            </a:r>
            <a:r>
              <a:rPr lang="en-US" sz="1600" dirty="0">
                <a:effectLst/>
                <a:latin typeface="Courier New" panose="02070309020205020404" pitchFamily="49" charset="0"/>
                <a:cs typeface="Courier New" panose="02070309020205020404" pitchFamily="49" charset="0"/>
              </a:rPr>
              <a:t>(</a:t>
            </a:r>
            <a:r>
              <a:rPr lang="en-US" sz="1600" dirty="0" err="1">
                <a:effectLst/>
                <a:latin typeface="Courier New" panose="02070309020205020404" pitchFamily="49" charset="0"/>
                <a:cs typeface="Courier New" panose="02070309020205020404" pitchFamily="49" charset="0"/>
              </a:rPr>
              <a:t>rf.estimators</a:t>
            </a:r>
            <a:r>
              <a:rPr lang="en-US" sz="1600" dirty="0">
                <a:effectLst/>
                <a:latin typeface="Courier New" panose="02070309020205020404" pitchFamily="49" charset="0"/>
                <a:cs typeface="Courier New" panose="02070309020205020404" pitchFamily="49" charset="0"/>
              </a:rPr>
              <a:t>_)</a:t>
            </a:r>
          </a:p>
          <a:p>
            <a:pPr marL="0" indent="0">
              <a:buNone/>
            </a:pPr>
            <a:endParaRPr lang="en-US" sz="1600" dirty="0">
              <a:effectLst/>
              <a:latin typeface="Courier New" panose="02070309020205020404" pitchFamily="49" charset="0"/>
              <a:cs typeface="Courier New" panose="02070309020205020404" pitchFamily="49" charset="0"/>
            </a:endParaRPr>
          </a:p>
          <a:p>
            <a:pPr marL="0" indent="0">
              <a:buNone/>
            </a:pPr>
            <a:r>
              <a:rPr lang="en-US" sz="1800" b="1" dirty="0">
                <a:latin typeface="Times New Roman" panose="02020603050405020304" pitchFamily="18" charset="0"/>
                <a:cs typeface="Times New Roman" panose="02020603050405020304" pitchFamily="18" charset="0"/>
              </a:rPr>
              <a:t>Results:</a:t>
            </a:r>
          </a:p>
          <a:p>
            <a:pPr marL="0" indent="0">
              <a:buNone/>
            </a:pPr>
            <a:endParaRPr lang="en-US" sz="1800" dirty="0">
              <a:effectLst/>
              <a:latin typeface="Times New Roman" panose="02020603050405020304" pitchFamily="18" charset="0"/>
              <a:cs typeface="Times New Roman" panose="02020603050405020304" pitchFamily="18" charset="0"/>
            </a:endParaRPr>
          </a:p>
          <a:p>
            <a:pPr marL="0" indent="0" algn="l">
              <a:spcBef>
                <a:spcPts val="375"/>
              </a:spcBef>
              <a:buNone/>
            </a:pPr>
            <a:r>
              <a:rPr lang="en-US" sz="1800" b="0" i="0" dirty="0">
                <a:effectLst/>
                <a:latin typeface="Times New Roman" panose="02020603050405020304" pitchFamily="18" charset="0"/>
                <a:cs typeface="Times New Roman" panose="02020603050405020304" pitchFamily="18" charset="0"/>
              </a:rPr>
              <a:t>1</a:t>
            </a:r>
          </a:p>
          <a:p>
            <a:pPr marL="0" indent="0" algn="l">
              <a:buNone/>
            </a:pPr>
            <a:r>
              <a:rPr lang="en-US" sz="1800" b="0" i="0" dirty="0">
                <a:effectLst/>
                <a:latin typeface="Times New Roman" panose="02020603050405020304" pitchFamily="18" charset="0"/>
                <a:cs typeface="Times New Roman" panose="02020603050405020304" pitchFamily="18" charset="0"/>
              </a:rPr>
              <a:t>This confirms that the Random Forest contains only 1 decision tree</a:t>
            </a:r>
          </a:p>
          <a:p>
            <a:pPr marL="0" indent="0">
              <a:buNone/>
            </a:pP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8207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987E9-E527-37E9-9678-E56C1F1C8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A243E-29A1-D8C7-2CDA-6977CF3C9995}"/>
              </a:ext>
            </a:extLst>
          </p:cNvPr>
          <p:cNvSpPr>
            <a:spLocks noGrp="1"/>
          </p:cNvSpPr>
          <p:nvPr>
            <p:ph type="title"/>
          </p:nvPr>
        </p:nvSpPr>
        <p:spPr>
          <a:xfrm>
            <a:off x="838200" y="873760"/>
            <a:ext cx="10515600" cy="928688"/>
          </a:xfrm>
        </p:spPr>
        <p:txBody>
          <a:bodyPr>
            <a:normAutofit/>
          </a:bodyPr>
          <a:lstStyle/>
          <a:p>
            <a:r>
              <a:rPr lang="en-US" sz="4000" b="1" dirty="0">
                <a:latin typeface="Times New Roman" panose="02020603050405020304" pitchFamily="18" charset="0"/>
                <a:cs typeface="Times New Roman" panose="02020603050405020304" pitchFamily="18" charset="0"/>
              </a:rPr>
              <a:t>Random Forest</a:t>
            </a:r>
            <a:endParaRPr lang="en-US" sz="4000" b="1" dirty="0"/>
          </a:p>
        </p:txBody>
      </p:sp>
      <p:sp>
        <p:nvSpPr>
          <p:cNvPr id="3" name="Content Placeholder 2">
            <a:extLst>
              <a:ext uri="{FF2B5EF4-FFF2-40B4-BE49-F238E27FC236}">
                <a16:creationId xmlns:a16="http://schemas.microsoft.com/office/drawing/2014/main" id="{6B925D56-8DD8-974E-711C-7809FD7E163C}"/>
              </a:ext>
            </a:extLst>
          </p:cNvPr>
          <p:cNvSpPr>
            <a:spLocks noGrp="1"/>
          </p:cNvSpPr>
          <p:nvPr>
            <p:ph idx="1"/>
          </p:nvPr>
        </p:nvSpPr>
        <p:spPr>
          <a:xfrm>
            <a:off x="838200" y="2001519"/>
            <a:ext cx="10515600" cy="417544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Code:</a:t>
            </a:r>
          </a:p>
          <a:p>
            <a:pPr marL="0" indent="0">
              <a:buNone/>
            </a:pPr>
            <a:r>
              <a:rPr lang="en-US" sz="1800" b="1" dirty="0">
                <a:effectLst/>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a:t>
            </a:r>
            <a:r>
              <a:rPr lang="en-US" sz="1800" dirty="0" err="1">
                <a:effectLst/>
                <a:latin typeface="Courier New" panose="02070309020205020404" pitchFamily="49" charset="0"/>
                <a:cs typeface="Courier New" panose="02070309020205020404" pitchFamily="49" charset="0"/>
              </a:rPr>
              <a:t>sklearn</a:t>
            </a:r>
            <a:r>
              <a:rPr lang="en-US" sz="1800" dirty="0">
                <a:latin typeface="Courier New" panose="02070309020205020404" pitchFamily="49" charset="0"/>
                <a:cs typeface="Courier New" panose="02070309020205020404" pitchFamily="49" charset="0"/>
              </a:rPr>
              <a:t> </a:t>
            </a:r>
            <a:r>
              <a:rPr lang="en-US" sz="1800" b="1" dirty="0">
                <a:effectLst/>
                <a:latin typeface="Courier New" panose="02070309020205020404" pitchFamily="49" charset="0"/>
                <a:cs typeface="Courier New" panose="02070309020205020404" pitchFamily="49" charset="0"/>
              </a:rPr>
              <a:t>import</a:t>
            </a:r>
            <a:r>
              <a:rPr lang="en-US" sz="1800" dirty="0">
                <a:latin typeface="Courier New" panose="02070309020205020404" pitchFamily="49" charset="0"/>
                <a:cs typeface="Courier New" panose="02070309020205020404" pitchFamily="49" charset="0"/>
              </a:rPr>
              <a:t> </a:t>
            </a:r>
            <a:r>
              <a:rPr lang="en-US" sz="1800" dirty="0">
                <a:effectLst/>
                <a:latin typeface="Courier New" panose="02070309020205020404" pitchFamily="49" charset="0"/>
                <a:cs typeface="Courier New" panose="02070309020205020404" pitchFamily="49" charset="0"/>
              </a:rPr>
              <a:t>tree</a:t>
            </a:r>
            <a:r>
              <a:rPr lang="en-US" sz="1800" dirty="0">
                <a:latin typeface="Courier New" panose="02070309020205020404" pitchFamily="49" charset="0"/>
                <a:cs typeface="Courier New" panose="02070309020205020404" pitchFamily="49" charset="0"/>
              </a:rPr>
              <a:t> </a:t>
            </a:r>
          </a:p>
          <a:p>
            <a:pPr marL="0" indent="0">
              <a:buNone/>
            </a:pPr>
            <a:r>
              <a:rPr lang="en-US" sz="1800" dirty="0">
                <a:effectLst/>
                <a:latin typeface="Courier New" panose="02070309020205020404" pitchFamily="49" charset="0"/>
                <a:cs typeface="Courier New" panose="02070309020205020404" pitchFamily="49" charset="0"/>
              </a:rPr>
              <a:t>x</a:t>
            </a:r>
            <a:r>
              <a:rPr lang="en-US" sz="1800" dirty="0">
                <a:latin typeface="Courier New" panose="02070309020205020404" pitchFamily="49" charset="0"/>
                <a:cs typeface="Courier New" panose="02070309020205020404" pitchFamily="49" charset="0"/>
              </a:rPr>
              <a:t> </a:t>
            </a:r>
            <a:r>
              <a:rPr lang="en-US" sz="1800" b="1" dirty="0">
                <a:effectLst/>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err="1">
                <a:effectLst/>
                <a:latin typeface="Courier New" panose="02070309020205020404" pitchFamily="49" charset="0"/>
                <a:cs typeface="Courier New" panose="02070309020205020404" pitchFamily="49" charset="0"/>
              </a:rPr>
              <a:t>df_alzr</a:t>
            </a:r>
            <a:r>
              <a:rPr lang="en-US" sz="1800" dirty="0">
                <a:effectLst/>
                <a:latin typeface="Courier New" panose="02070309020205020404" pitchFamily="49" charset="0"/>
                <a:cs typeface="Courier New" panose="02070309020205020404" pitchFamily="49" charset="0"/>
              </a:rPr>
              <a:t>[['MMSE',</a:t>
            </a:r>
            <a:r>
              <a:rPr lang="en-US" sz="1800" dirty="0">
                <a:latin typeface="Courier New" panose="02070309020205020404" pitchFamily="49" charset="0"/>
                <a:cs typeface="Courier New" panose="02070309020205020404" pitchFamily="49" charset="0"/>
              </a:rPr>
              <a:t> </a:t>
            </a:r>
            <a:r>
              <a:rPr lang="en-US" sz="1800" dirty="0">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MemComp</a:t>
            </a:r>
            <a:r>
              <a:rPr lang="en-US" sz="1800" dirty="0">
                <a:effectLst/>
                <a:latin typeface="Courier New" panose="02070309020205020404" pitchFamily="49" charset="0"/>
                <a:cs typeface="Courier New" panose="02070309020205020404" pitchFamily="49" charset="0"/>
              </a:rPr>
              <a:t>']]</a:t>
            </a:r>
            <a:r>
              <a:rPr lang="en-US" sz="1800" b="1" dirty="0">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to_numpy</a:t>
            </a:r>
            <a:r>
              <a:rPr lang="en-US" sz="1800" dirty="0">
                <a:effectLst/>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p>
          <a:p>
            <a:pPr marL="0" indent="0">
              <a:buNone/>
            </a:pPr>
            <a:r>
              <a:rPr lang="en-US" sz="1800" dirty="0">
                <a:effectLst/>
                <a:latin typeface="Courier New" panose="02070309020205020404" pitchFamily="49" charset="0"/>
                <a:cs typeface="Courier New" panose="02070309020205020404" pitchFamily="49" charset="0"/>
              </a:rPr>
              <a:t>y</a:t>
            </a:r>
            <a:r>
              <a:rPr lang="en-US" sz="1800" dirty="0">
                <a:latin typeface="Courier New" panose="02070309020205020404" pitchFamily="49" charset="0"/>
                <a:cs typeface="Courier New" panose="02070309020205020404" pitchFamily="49" charset="0"/>
              </a:rPr>
              <a:t> </a:t>
            </a:r>
            <a:r>
              <a:rPr lang="en-US" sz="1800" b="1" dirty="0">
                <a:effectLst/>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 </a:t>
            </a:r>
            <a:r>
              <a:rPr lang="en-US" sz="1800" dirty="0" err="1">
                <a:effectLst/>
                <a:latin typeface="Courier New" panose="02070309020205020404" pitchFamily="49" charset="0"/>
                <a:cs typeface="Courier New" panose="02070309020205020404" pitchFamily="49" charset="0"/>
              </a:rPr>
              <a:t>df_alzr</a:t>
            </a:r>
            <a:r>
              <a:rPr lang="en-US" sz="1800" dirty="0">
                <a:effectLst/>
                <a:latin typeface="Courier New" panose="02070309020205020404" pitchFamily="49" charset="0"/>
                <a:cs typeface="Courier New" panose="02070309020205020404" pitchFamily="49" charset="0"/>
              </a:rPr>
              <a:t>['Diagnosis’]</a:t>
            </a:r>
            <a:r>
              <a:rPr lang="en-US" sz="1800" dirty="0">
                <a:latin typeface="Courier New" panose="02070309020205020404" pitchFamily="49" charset="0"/>
                <a:cs typeface="Courier New" panose="02070309020205020404" pitchFamily="49" charset="0"/>
              </a:rPr>
              <a:t> </a:t>
            </a:r>
          </a:p>
          <a:p>
            <a:pPr marL="0" indent="0">
              <a:buNone/>
            </a:pPr>
            <a:r>
              <a:rPr lang="en-US" sz="1800" dirty="0" err="1">
                <a:effectLst/>
                <a:latin typeface="Courier New" panose="02070309020205020404" pitchFamily="49" charset="0"/>
                <a:cs typeface="Courier New" panose="02070309020205020404" pitchFamily="49" charset="0"/>
              </a:rPr>
              <a:t>plt</a:t>
            </a:r>
            <a:r>
              <a:rPr lang="en-US" sz="1800" b="1" dirty="0" err="1">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figure</a:t>
            </a:r>
            <a:r>
              <a:rPr lang="en-US" sz="1800" dirty="0">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figsize</a:t>
            </a:r>
            <a:r>
              <a:rPr lang="en-US" sz="1800" b="1" dirty="0">
                <a:effectLst/>
                <a:latin typeface="Courier New" panose="02070309020205020404" pitchFamily="49" charset="0"/>
                <a:cs typeface="Courier New" panose="02070309020205020404" pitchFamily="49" charset="0"/>
              </a:rPr>
              <a:t>=</a:t>
            </a:r>
            <a:r>
              <a:rPr lang="en-US" sz="1800" dirty="0">
                <a:effectLst/>
                <a:latin typeface="Courier New" panose="02070309020205020404" pitchFamily="49" charset="0"/>
                <a:cs typeface="Courier New" panose="02070309020205020404" pitchFamily="49" charset="0"/>
              </a:rPr>
              <a:t>(20,20))</a:t>
            </a:r>
            <a:r>
              <a:rPr lang="en-US" sz="1800" dirty="0">
                <a:latin typeface="Courier New" panose="02070309020205020404" pitchFamily="49" charset="0"/>
                <a:cs typeface="Courier New" panose="02070309020205020404" pitchFamily="49" charset="0"/>
              </a:rPr>
              <a:t> </a:t>
            </a:r>
          </a:p>
          <a:p>
            <a:pPr marL="0" indent="0">
              <a:buNone/>
            </a:pPr>
            <a:r>
              <a:rPr lang="en-US" sz="1800" dirty="0">
                <a:effectLst/>
                <a:latin typeface="Courier New" panose="02070309020205020404" pitchFamily="49" charset="0"/>
                <a:cs typeface="Courier New" panose="02070309020205020404" pitchFamily="49" charset="0"/>
              </a:rPr>
              <a:t>_</a:t>
            </a:r>
            <a:r>
              <a:rPr lang="en-US" sz="1800" b="1" dirty="0">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tree</a:t>
            </a:r>
            <a:r>
              <a:rPr lang="en-US" sz="1800" b="1" dirty="0" err="1">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plot_tree</a:t>
            </a:r>
            <a:r>
              <a:rPr lang="en-US" sz="1800" dirty="0">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rf</a:t>
            </a:r>
            <a:r>
              <a:rPr lang="en-US" sz="1800" b="1" dirty="0" err="1">
                <a:effectLst/>
                <a:latin typeface="Courier New" panose="02070309020205020404" pitchFamily="49" charset="0"/>
                <a:cs typeface="Courier New" panose="02070309020205020404" pitchFamily="49" charset="0"/>
              </a:rPr>
              <a:t>.</a:t>
            </a:r>
            <a:r>
              <a:rPr lang="en-US" sz="1800" dirty="0" err="1">
                <a:effectLst/>
                <a:latin typeface="Courier New" panose="02070309020205020404" pitchFamily="49" charset="0"/>
                <a:cs typeface="Courier New" panose="02070309020205020404" pitchFamily="49" charset="0"/>
              </a:rPr>
              <a:t>estimators</a:t>
            </a:r>
            <a:r>
              <a:rPr lang="en-US" sz="1800" dirty="0">
                <a:effectLst/>
                <a:latin typeface="Courier New" panose="02070309020205020404" pitchFamily="49" charset="0"/>
                <a:cs typeface="Courier New" panose="02070309020205020404" pitchFamily="49" charset="0"/>
              </a:rPr>
              <a:t>_[0],</a:t>
            </a:r>
            <a:r>
              <a:rPr lang="en-US" sz="1800" dirty="0">
                <a:latin typeface="Courier New" panose="02070309020205020404" pitchFamily="49" charset="0"/>
                <a:cs typeface="Courier New" panose="02070309020205020404" pitchFamily="49" charset="0"/>
              </a:rPr>
              <a:t> </a:t>
            </a:r>
            <a:r>
              <a:rPr lang="en-US" sz="1800" dirty="0">
                <a:effectLst/>
                <a:latin typeface="Courier New" panose="02070309020205020404" pitchFamily="49" charset="0"/>
                <a:cs typeface="Courier New" panose="02070309020205020404" pitchFamily="49" charset="0"/>
              </a:rPr>
              <a:t>filled</a:t>
            </a:r>
            <a:r>
              <a:rPr lang="en-US" sz="1800" b="1" dirty="0">
                <a:effectLst/>
                <a:latin typeface="Courier New" panose="02070309020205020404" pitchFamily="49" charset="0"/>
                <a:cs typeface="Courier New" panose="02070309020205020404" pitchFamily="49" charset="0"/>
              </a:rPr>
              <a:t>=True</a:t>
            </a:r>
            <a:r>
              <a:rPr lang="en-US" sz="1800" dirty="0">
                <a:effectLst/>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91145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A7B0-CF00-20F7-3C9E-5C1A4DC01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09FEC-0712-EFFB-23C6-097C2080863F}"/>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Random Forest</a:t>
            </a:r>
            <a:endParaRPr lang="en-US" sz="4000" b="1" dirty="0"/>
          </a:p>
        </p:txBody>
      </p:sp>
      <p:sp>
        <p:nvSpPr>
          <p:cNvPr id="3" name="Content Placeholder 2">
            <a:extLst>
              <a:ext uri="{FF2B5EF4-FFF2-40B4-BE49-F238E27FC236}">
                <a16:creationId xmlns:a16="http://schemas.microsoft.com/office/drawing/2014/main" id="{84DBFDFF-C6AB-BA2A-D0DB-AA1D28DD142D}"/>
              </a:ext>
            </a:extLst>
          </p:cNvPr>
          <p:cNvSpPr>
            <a:spLocks noGrp="1"/>
          </p:cNvSpPr>
          <p:nvPr>
            <p:ph idx="1"/>
          </p:nvPr>
        </p:nvSpPr>
        <p:spPr>
          <a:xfrm>
            <a:off x="838199" y="1825625"/>
            <a:ext cx="2736273" cy="4351338"/>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Results:</a:t>
            </a:r>
          </a:p>
          <a:p>
            <a:pPr algn="l"/>
            <a:endParaRPr lang="en-US" sz="1800" b="0" i="0" dirty="0">
              <a:effectLst/>
              <a:latin typeface="Times New Roman" panose="02020603050405020304" pitchFamily="18" charset="0"/>
              <a:cs typeface="Times New Roman" panose="02020603050405020304" pitchFamily="18" charset="0"/>
            </a:endParaRPr>
          </a:p>
          <a:p>
            <a:pPr marL="0" indent="0">
              <a:buNone/>
            </a:pPr>
            <a:r>
              <a:rPr lang="en-US" sz="1800" b="0" i="0" dirty="0">
                <a:effectLst/>
                <a:latin typeface="Times New Roman" panose="02020603050405020304" pitchFamily="18" charset="0"/>
                <a:cs typeface="Times New Roman" panose="02020603050405020304" pitchFamily="18" charset="0"/>
              </a:rPr>
              <a:t>The tree plot is highly complex and deeply branched, reflecting the complicated nature and size of the data. However, the extensive branching makes interpreting or extracting meaningful insights challenging.</a:t>
            </a:r>
            <a:endParaRPr lang="en-US" sz="1800" dirty="0">
              <a:latin typeface="Times New Roman" panose="02020603050405020304" pitchFamily="18" charset="0"/>
              <a:cs typeface="Times New Roman" panose="02020603050405020304" pitchFamily="18" charset="0"/>
            </a:endParaRPr>
          </a:p>
        </p:txBody>
      </p:sp>
      <p:pic>
        <p:nvPicPr>
          <p:cNvPr id="5" name="Picture 4" descr="A wire tree with many small objects&#10;&#10;Description automatically generated with medium confidence">
            <a:extLst>
              <a:ext uri="{FF2B5EF4-FFF2-40B4-BE49-F238E27FC236}">
                <a16:creationId xmlns:a16="http://schemas.microsoft.com/office/drawing/2014/main" id="{76FD2153-9DF9-53D6-0572-5FEC5C442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590" y="365124"/>
            <a:ext cx="6948409" cy="6492875"/>
          </a:xfrm>
          <a:prstGeom prst="rect">
            <a:avLst/>
          </a:prstGeom>
        </p:spPr>
      </p:pic>
    </p:spTree>
    <p:extLst>
      <p:ext uri="{BB962C8B-B14F-4D97-AF65-F5344CB8AC3E}">
        <p14:creationId xmlns:p14="http://schemas.microsoft.com/office/powerpoint/2010/main" val="3335166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32E4-45A2-6335-336E-DF350BF0189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E5D92A7-82E4-6B95-9AE7-2D098E5A7B5A}"/>
              </a:ext>
            </a:extLst>
          </p:cNvPr>
          <p:cNvSpPr>
            <a:spLocks noGrp="1"/>
          </p:cNvSpPr>
          <p:nvPr>
            <p:ph idx="1"/>
          </p:nvPr>
        </p:nvSpPr>
        <p:spPr/>
        <p:txBody>
          <a:bodyPr>
            <a:normAutofit/>
          </a:bodyPr>
          <a:lstStyle/>
          <a:p>
            <a:r>
              <a:rPr lang="en-US" sz="2200" dirty="0">
                <a:solidFill>
                  <a:srgbClr val="374151"/>
                </a:solidFill>
                <a:latin typeface="Times New Roman" panose="02020603050405020304" pitchFamily="18" charset="0"/>
                <a:cs typeface="Times New Roman" panose="02020603050405020304" pitchFamily="18" charset="0"/>
              </a:rPr>
              <a:t>The analysis of the Alzheimer's disease dataset highlights the significant interplay between lifestyle factors and the onset of Alzheimer's, emphasizing the importance of behavioral analysis in predicting cognitive decline. The findings indicate that the features like memory complaints, MMSE scores and behavioral symptoms played a significant role in predicting the Alzheimer’s disease.</a:t>
            </a:r>
          </a:p>
          <a:p>
            <a:endParaRPr lang="en-US" sz="2200" dirty="0">
              <a:solidFill>
                <a:srgbClr val="374151"/>
              </a:solidFill>
              <a:latin typeface="Times New Roman" panose="02020603050405020304" pitchFamily="18" charset="0"/>
              <a:cs typeface="Times New Roman" panose="02020603050405020304" pitchFamily="18" charset="0"/>
            </a:endParaRPr>
          </a:p>
          <a:p>
            <a:r>
              <a:rPr lang="en-US" sz="2200" dirty="0">
                <a:solidFill>
                  <a:srgbClr val="374151"/>
                </a:solidFill>
                <a:latin typeface="Times New Roman" panose="02020603050405020304" pitchFamily="18" charset="0"/>
                <a:cs typeface="Times New Roman" panose="02020603050405020304" pitchFamily="18" charset="0"/>
              </a:rPr>
              <a:t>In addition, the strong negative correlation between cognitive and functional assessments with the diagnosis, indicate that these tests were useful for early detection. </a:t>
            </a:r>
            <a:r>
              <a:rPr lang="en-US" sz="2200" b="0" i="0" dirty="0">
                <a:solidFill>
                  <a:srgbClr val="374151"/>
                </a:solidFill>
                <a:effectLst/>
                <a:latin typeface="Times New Roman" panose="02020603050405020304" pitchFamily="18" charset="0"/>
                <a:cs typeface="Times New Roman" panose="02020603050405020304" pitchFamily="18" charset="0"/>
              </a:rPr>
              <a:t>This suggests that poorer cognitive and functional health is indicative of a higher risk for Alzheimer's disease. Furthermore, the bar plots and pie charts illustrated that memory complaints and behavioral problems were more prevalent among Alzheimer's patients, reinforcing the notion that these symptoms are critical indicators of the disease.</a:t>
            </a:r>
          </a:p>
          <a:p>
            <a:pPr marL="0" indent="0">
              <a:buNone/>
            </a:pPr>
            <a:endParaRPr lang="en-US" sz="2200"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011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14B1-3DD4-5F87-5A36-52B4586ED5F1}"/>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Conclusion</a:t>
            </a:r>
            <a:endParaRPr lang="en-US" dirty="0"/>
          </a:p>
        </p:txBody>
      </p:sp>
      <p:sp>
        <p:nvSpPr>
          <p:cNvPr id="3" name="Content Placeholder 2">
            <a:extLst>
              <a:ext uri="{FF2B5EF4-FFF2-40B4-BE49-F238E27FC236}">
                <a16:creationId xmlns:a16="http://schemas.microsoft.com/office/drawing/2014/main" id="{C45BBD7D-2A71-8151-7C18-03A2A0409B71}"/>
              </a:ext>
            </a:extLst>
          </p:cNvPr>
          <p:cNvSpPr>
            <a:spLocks noGrp="1"/>
          </p:cNvSpPr>
          <p:nvPr>
            <p:ph idx="1"/>
          </p:nvPr>
        </p:nvSpPr>
        <p:spPr/>
        <p:txBody>
          <a:bodyPr>
            <a:normAutofit/>
          </a:bodyPr>
          <a:lstStyle/>
          <a:p>
            <a:r>
              <a:rPr lang="en-US" sz="2200" dirty="0">
                <a:solidFill>
                  <a:srgbClr val="374151"/>
                </a:solidFill>
                <a:latin typeface="Times New Roman" panose="02020603050405020304" pitchFamily="18" charset="0"/>
                <a:cs typeface="Times New Roman" panose="02020603050405020304" pitchFamily="18" charset="0"/>
              </a:rPr>
              <a:t>The K-Nearest Neighbors (KNN) model achieved the highest testing accuracy of 83.7%. This implies that it balances predictive performance across training and testing data without overfitting. While, the Random Forest model performed poorly, with an overall accuracy of 63.4%, indicating that it is ineffective and has high misclassification rates for diagnosing Alzheimer’s.</a:t>
            </a:r>
          </a:p>
          <a:p>
            <a:endParaRPr lang="en-US" sz="2200" dirty="0">
              <a:solidFill>
                <a:srgbClr val="374151"/>
              </a:solidFill>
              <a:latin typeface="Times New Roman" panose="02020603050405020304" pitchFamily="18" charset="0"/>
              <a:cs typeface="Times New Roman" panose="02020603050405020304" pitchFamily="18" charset="0"/>
            </a:endParaRPr>
          </a:p>
          <a:p>
            <a:r>
              <a:rPr lang="en-US" sz="2200" dirty="0">
                <a:solidFill>
                  <a:srgbClr val="374151"/>
                </a:solidFill>
                <a:latin typeface="Times New Roman" panose="02020603050405020304" pitchFamily="18" charset="0"/>
                <a:cs typeface="Times New Roman" panose="02020603050405020304" pitchFamily="18" charset="0"/>
              </a:rPr>
              <a:t>Overall, the findings from this analysis advocate for a holistic approach to Alzheimer's research, where lifestyle and behavioral factors are recognized as vital components in understanding, predicting, and potentially mitigating the onset of this debilitating disease. Future research should continue to explore these relationships, aiming to develop comprehensive frameworks that incorporate lifestyle modifications as part of Alzheimer's prevention and management strategies.</a:t>
            </a:r>
          </a:p>
          <a:p>
            <a:endParaRPr lang="en-US" sz="2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10172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E831-91A5-2B44-E3EA-A64B9E1F0D34}"/>
              </a:ext>
            </a:extLst>
          </p:cNvPr>
          <p:cNvSpPr>
            <a:spLocks noGrp="1"/>
          </p:cNvSpPr>
          <p:nvPr>
            <p:ph type="title"/>
          </p:nvPr>
        </p:nvSpPr>
        <p:spPr>
          <a:xfrm>
            <a:off x="838200" y="339239"/>
            <a:ext cx="10515600" cy="1325563"/>
          </a:xfrm>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D986FB56-E467-5499-4F15-A0133E578598}"/>
              </a:ext>
            </a:extLst>
          </p:cNvPr>
          <p:cNvSpPr>
            <a:spLocks noGrp="1"/>
          </p:cNvSpPr>
          <p:nvPr>
            <p:ph idx="1"/>
          </p:nvPr>
        </p:nvSpPr>
        <p:spPr/>
        <p:txBody>
          <a:bodyPr>
            <a:noAutofit/>
          </a:bodyPr>
          <a:lstStyle/>
          <a:p>
            <a:pPr marL="457200" indent="-457200">
              <a:buFont typeface="+mj-lt"/>
              <a:buAutoNum type="arabicPeriod"/>
            </a:pP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Behavioural</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symptoms in patients with Alzheimer's disease and their association with cognitive impairment</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Fernandez, M.,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Gobartt</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 L., &amp;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Balana</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M. (2010). </a:t>
            </a:r>
            <a:r>
              <a:rPr lang="en-US" sz="2000" dirty="0" err="1">
                <a:effectLst/>
                <a:latin typeface="Times New Roman" panose="02020603050405020304" pitchFamily="18" charset="0"/>
                <a:ea typeface="Tahoma" panose="020B0604030504040204" pitchFamily="34" charset="0"/>
                <a:cs typeface="Times New Roman" panose="02020603050405020304" pitchFamily="18" charset="0"/>
              </a:rPr>
              <a:t>Behavioural</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symptoms in patients with Alzheimer’s disease and their association with cognitive impairment. BMC Neurology, 10(1). Retrieved from: </a:t>
            </a:r>
            <a:r>
              <a:rPr lang="en-US" sz="2000" dirty="0">
                <a:effectLst/>
                <a:latin typeface="Times New Roman" panose="02020603050405020304" pitchFamily="18" charset="0"/>
                <a:ea typeface="Tahoma" panose="020B0604030504040204" pitchFamily="34" charset="0"/>
                <a:cs typeface="Times New Roman" panose="02020603050405020304" pitchFamily="18" charset="0"/>
                <a:hlinkClick r:id="rId2"/>
              </a:rPr>
              <a:t>https://doi.org/10.1186/1471-2377-10-87</a:t>
            </a:r>
            <a:r>
              <a:rPr lang="en-US" sz="2000" dirty="0">
                <a:effectLst/>
                <a:latin typeface="Times New Roman" panose="02020603050405020304" pitchFamily="18" charset="0"/>
                <a:ea typeface="Tahoma" panose="020B0604030504040204" pitchFamily="34" charset="0"/>
                <a:cs typeface="Times New Roman" panose="02020603050405020304" pitchFamily="18" charset="0"/>
              </a:rPr>
              <a:t> </a:t>
            </a:r>
            <a:endParaRPr lang="en-US" sz="2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buFont typeface="+mj-lt"/>
              <a:buAutoNum type="arabicPeriod"/>
            </a:pP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A Predictive and Preventive Model for Onset of Alzheimer's Disease. Singhania, Udit; Tripathy,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Balakrushna</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Hasan, Mohammad Kamrul;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Anumbe</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Noble C.;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Alboaneen</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Dabiah</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Ahmed, Fatima Rayan Awad; Ahmed,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Thowiba</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E.; Nour, </a:t>
            </a:r>
            <a:r>
              <a:rPr lang="en-US" sz="2000" dirty="0" err="1">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Manasik</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M. Mohamed. </a:t>
            </a:r>
            <a:b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Retrieved from: </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hlinkClick r:id="rId3"/>
              </a:rPr>
              <a:t>https://doi.org/10.3389/fpubh.2021.751536</a:t>
            </a:r>
            <a:r>
              <a:rPr lang="en-US" sz="2000" dirty="0">
                <a:solidFill>
                  <a:srgbClr val="1B1B1B"/>
                </a:solidFill>
                <a:effectLst/>
                <a:latin typeface="Times New Roman" panose="02020603050405020304" pitchFamily="18" charset="0"/>
                <a:ea typeface="Tahoma" panose="020B0604030504040204" pitchFamily="34" charset="0"/>
                <a:cs typeface="Times New Roman" panose="02020603050405020304" pitchFamily="18" charset="0"/>
              </a:rPr>
              <a:t> </a:t>
            </a:r>
            <a:endParaRPr lang="en-US" sz="2000" dirty="0">
              <a:solidFill>
                <a:srgbClr val="1B1B1B"/>
              </a:solidFill>
              <a:latin typeface="Times New Roman" panose="02020603050405020304" pitchFamily="18" charset="0"/>
              <a:ea typeface="Tahoma" panose="020B0604030504040204" pitchFamily="34" charset="0"/>
              <a:cs typeface="Times New Roman" panose="02020603050405020304" pitchFamily="18" charset="0"/>
            </a:endParaRPr>
          </a:p>
          <a:p>
            <a:pPr marL="457200" indent="-457200">
              <a:buFont typeface="+mj-lt"/>
              <a:buAutoNum type="arabicPeriod"/>
            </a:pP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Linguistic markers predict onset of Alzheimer's disease. </a:t>
            </a:r>
            <a:r>
              <a:rPr lang="en-US" sz="2000" dirty="0" err="1">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Eyigoz</a:t>
            </a: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 E, Mathur S, Santamaria M, Cecchi G, Naylor M. Linguistic markers predict onset of Alzheimer's disease. </a:t>
            </a:r>
            <a:r>
              <a:rPr lang="en-US" sz="2000" dirty="0" err="1">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EClinicalMedicine</a:t>
            </a: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a:t>
            </a:r>
            <a:b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b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Retrieved from: </a:t>
            </a: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hlinkClick r:id="rId4"/>
              </a:rPr>
              <a:t>https://doi.org/10.1016/j.eclinm.2020.100583</a:t>
            </a:r>
            <a:r>
              <a:rPr lang="en-US" sz="2000" dirty="0">
                <a:solidFill>
                  <a:srgbClr val="1F1F1F"/>
                </a:solidFill>
                <a:effectLst/>
                <a:latin typeface="Times New Roman" panose="02020603050405020304" pitchFamily="18" charset="0"/>
                <a:ea typeface="Tahoma" panose="020B0604030504040204" pitchFamily="34" charset="0"/>
                <a:cs typeface="Times New Roman" panose="02020603050405020304" pitchFamily="18" charset="0"/>
              </a:rPr>
              <a:t> </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29345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35B37-8A4D-A521-8D7A-1EB2C59BFF94}"/>
              </a:ext>
            </a:extLst>
          </p:cNvPr>
          <p:cNvSpPr>
            <a:spLocks noGrp="1"/>
          </p:cNvSpPr>
          <p:nvPr>
            <p:ph type="title"/>
          </p:nvPr>
        </p:nvSpPr>
        <p:spPr>
          <a:xfrm>
            <a:off x="838200" y="365126"/>
            <a:ext cx="10515600" cy="1306440"/>
          </a:xfrm>
        </p:spPr>
        <p:txBody>
          <a:bodyPr>
            <a:normAutofit/>
          </a:bodyPr>
          <a:lstStyle/>
          <a:p>
            <a:r>
              <a:rPr lang="en-IN" sz="4000" b="1" dirty="0">
                <a:latin typeface="Times New Roman" panose="02020603050405020304" pitchFamily="18" charset="0"/>
                <a:cs typeface="Times New Roman" panose="02020603050405020304" pitchFamily="18" charset="0"/>
              </a:rPr>
              <a:t>DATA ATTRIBUTES</a:t>
            </a:r>
            <a:endParaRPr lang="en-US" sz="4000" dirty="0">
              <a:latin typeface="Times New Roman" panose="02020603050405020304" pitchFamily="18" charset="0"/>
              <a:cs typeface="Times New Roman" panose="02020603050405020304" pitchFamily="18" charset="0"/>
            </a:endParaRPr>
          </a:p>
        </p:txBody>
      </p:sp>
      <p:sp>
        <p:nvSpPr>
          <p:cNvPr id="108" name="Content Placeholder 2">
            <a:extLst>
              <a:ext uri="{FF2B5EF4-FFF2-40B4-BE49-F238E27FC236}">
                <a16:creationId xmlns:a16="http://schemas.microsoft.com/office/drawing/2014/main" id="{0762CEED-DA31-971B-0795-36485F64713B}"/>
              </a:ext>
            </a:extLst>
          </p:cNvPr>
          <p:cNvSpPr>
            <a:spLocks noGrp="1"/>
          </p:cNvSpPr>
          <p:nvPr>
            <p:ph idx="1"/>
          </p:nvPr>
        </p:nvSpPr>
        <p:spPr>
          <a:xfrm>
            <a:off x="838200" y="1825625"/>
            <a:ext cx="6714066" cy="4301437"/>
          </a:xfrm>
        </p:spPr>
        <p:txBody>
          <a:bodyPr>
            <a:normAutofit/>
          </a:bodyPr>
          <a:lstStyle/>
          <a:p>
            <a:r>
              <a:rPr lang="en-US" sz="2000" b="1" dirty="0">
                <a:latin typeface="Times New Roman" panose="02020603050405020304" pitchFamily="18" charset="0"/>
                <a:cs typeface="Times New Roman" panose="02020603050405020304" pitchFamily="18" charset="0"/>
              </a:rPr>
              <a:t>Demographic details </a:t>
            </a:r>
            <a:r>
              <a:rPr lang="en-US" sz="2000" dirty="0">
                <a:latin typeface="Times New Roman" panose="02020603050405020304" pitchFamily="18" charset="0"/>
                <a:cs typeface="Times New Roman" panose="02020603050405020304" pitchFamily="18" charset="0"/>
              </a:rPr>
              <a:t>include age, gender, ethnicity, and education background</a:t>
            </a:r>
          </a:p>
          <a:p>
            <a:r>
              <a:rPr lang="en-US" sz="2000" b="1" dirty="0">
                <a:latin typeface="Times New Roman" panose="02020603050405020304" pitchFamily="18" charset="0"/>
                <a:cs typeface="Times New Roman" panose="02020603050405020304" pitchFamily="18" charset="0"/>
              </a:rPr>
              <a:t>Lifestyle factors </a:t>
            </a:r>
            <a:r>
              <a:rPr lang="en-US" sz="2000" dirty="0">
                <a:latin typeface="Times New Roman" panose="02020603050405020304" pitchFamily="18" charset="0"/>
                <a:cs typeface="Times New Roman" panose="02020603050405020304" pitchFamily="18" charset="0"/>
              </a:rPr>
              <a:t>include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BMI, smoking status, alcohol consumption, physical activity, diet quality, and sleep quality provide information on how these daily habits may affect cognitive health.</a:t>
            </a:r>
          </a:p>
          <a:p>
            <a:r>
              <a:rPr lang="en-US" sz="2000" b="1" kern="0" dirty="0">
                <a:latin typeface="Times New Roman" panose="02020603050405020304" pitchFamily="18" charset="0"/>
                <a:ea typeface="Times New Roman" panose="02020603050405020304" pitchFamily="18" charset="0"/>
                <a:cs typeface="Times New Roman" panose="02020603050405020304" pitchFamily="18" charset="0"/>
              </a:rPr>
              <a:t>Medical history </a:t>
            </a:r>
            <a:r>
              <a:rPr lang="en-US" sz="2000" kern="0" dirty="0">
                <a:latin typeface="Times New Roman" panose="02020603050405020304" pitchFamily="18" charset="0"/>
                <a:ea typeface="Times New Roman" panose="02020603050405020304" pitchFamily="18" charset="0"/>
                <a:cs typeface="Times New Roman" panose="02020603050405020304" pitchFamily="18" charset="0"/>
              </a:rPr>
              <a:t>include factors such as cardiovascular disease, diabetes, depression, head injury, hypertension, and family history of Alzheimer’s were collected to determine their impact on Alzheimer’s risk.</a:t>
            </a:r>
          </a:p>
          <a:p>
            <a:r>
              <a:rPr lang="en-US" sz="2000" b="1" kern="0" dirty="0">
                <a:latin typeface="Times New Roman" panose="02020603050405020304" pitchFamily="18" charset="0"/>
                <a:cs typeface="Times New Roman" panose="02020603050405020304" pitchFamily="18" charset="0"/>
              </a:rPr>
              <a:t>Clinical parameters </a:t>
            </a:r>
            <a:r>
              <a:rPr lang="en-US" sz="2000" kern="0" dirty="0">
                <a:latin typeface="Times New Roman" panose="02020603050405020304" pitchFamily="18" charset="0"/>
                <a:cs typeface="Times New Roman" panose="02020603050405020304" pitchFamily="18" charset="0"/>
              </a:rPr>
              <a:t>include measurement of systolic and diastolic blood pressure along with the cholesterol levels.</a:t>
            </a:r>
            <a:endParaRPr lang="en-US" sz="2000" dirty="0">
              <a:latin typeface="Times New Roman" panose="02020603050405020304" pitchFamily="18" charset="0"/>
              <a:cs typeface="Times New Roman" panose="02020603050405020304" pitchFamily="18" charset="0"/>
            </a:endParaRPr>
          </a:p>
        </p:txBody>
      </p:sp>
      <p:pic>
        <p:nvPicPr>
          <p:cNvPr id="72" name="Picture 71" descr="Red toy person in front of two lines of white figures">
            <a:extLst>
              <a:ext uri="{FF2B5EF4-FFF2-40B4-BE49-F238E27FC236}">
                <a16:creationId xmlns:a16="http://schemas.microsoft.com/office/drawing/2014/main" id="{924D7F12-5281-B160-6EE4-3AD6F7EB5304}"/>
              </a:ext>
            </a:extLst>
          </p:cNvPr>
          <p:cNvPicPr>
            <a:picLocks noChangeAspect="1"/>
          </p:cNvPicPr>
          <p:nvPr/>
        </p:nvPicPr>
        <p:blipFill>
          <a:blip r:embed="rId2"/>
          <a:srcRect l="22289" r="18381" b="-2"/>
          <a:stretch/>
        </p:blipFill>
        <p:spPr>
          <a:xfrm>
            <a:off x="7989296" y="1843285"/>
            <a:ext cx="3364502" cy="3728611"/>
          </a:xfrm>
          <a:prstGeom prst="rect">
            <a:avLst/>
          </a:prstGeom>
        </p:spPr>
      </p:pic>
    </p:spTree>
    <p:extLst>
      <p:ext uri="{BB962C8B-B14F-4D97-AF65-F5344CB8AC3E}">
        <p14:creationId xmlns:p14="http://schemas.microsoft.com/office/powerpoint/2010/main" val="838032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C68185-574C-7F0A-2E40-EE8CB75909BD}"/>
              </a:ext>
            </a:extLst>
          </p:cNvPr>
          <p:cNvSpPr>
            <a:spLocks noGrp="1"/>
          </p:cNvSpPr>
          <p:nvPr>
            <p:ph type="subTitle" idx="1"/>
          </p:nvPr>
        </p:nvSpPr>
        <p:spPr>
          <a:xfrm>
            <a:off x="924560" y="1046480"/>
            <a:ext cx="9276080" cy="1092200"/>
          </a:xfrm>
        </p:spPr>
        <p:txBody>
          <a:bodyPr>
            <a:normAutofit/>
          </a:bodyPr>
          <a:lstStyle/>
          <a:p>
            <a:pPr algn="l"/>
            <a:r>
              <a:rPr lang="en-IN" sz="4000" b="1" dirty="0">
                <a:latin typeface="Times New Roman" panose="02020603050405020304" pitchFamily="18" charset="0"/>
                <a:cs typeface="Times New Roman" panose="02020603050405020304" pitchFamily="18" charset="0"/>
              </a:rPr>
              <a:t>Contributions</a:t>
            </a:r>
          </a:p>
        </p:txBody>
      </p:sp>
      <p:sp>
        <p:nvSpPr>
          <p:cNvPr id="10" name="TextBox 9">
            <a:extLst>
              <a:ext uri="{FF2B5EF4-FFF2-40B4-BE49-F238E27FC236}">
                <a16:creationId xmlns:a16="http://schemas.microsoft.com/office/drawing/2014/main" id="{5603DB4B-BFC1-244C-FCD9-5B57715B34C3}"/>
              </a:ext>
            </a:extLst>
          </p:cNvPr>
          <p:cNvSpPr txBox="1"/>
          <p:nvPr/>
        </p:nvSpPr>
        <p:spPr>
          <a:xfrm>
            <a:off x="1041991" y="2041450"/>
            <a:ext cx="10526232" cy="3354765"/>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Hadassah Olive </a:t>
            </a:r>
            <a:r>
              <a:rPr lang="en-US" sz="1600" b="1" dirty="0" err="1">
                <a:latin typeface="Times New Roman" panose="02020603050405020304" pitchFamily="18" charset="0"/>
                <a:cs typeface="Times New Roman" panose="02020603050405020304" pitchFamily="18" charset="0"/>
              </a:rPr>
              <a:t>Chinnam</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Introduction, Dataset selection, Visualization, Conclusion, Reference</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Nithya Satya Meka</a:t>
            </a:r>
            <a:r>
              <a:rPr lang="en-US" sz="1600" dirty="0">
                <a:latin typeface="Times New Roman" panose="02020603050405020304" pitchFamily="18" charset="0"/>
                <a:cs typeface="Times New Roman" panose="02020603050405020304" pitchFamily="18" charset="0"/>
              </a:rPr>
              <a:t>             - Introduction, Dataset selection, Visualization, Regression Analysis,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b="1" dirty="0" err="1">
                <a:latin typeface="Times New Roman" panose="02020603050405020304" pitchFamily="18" charset="0"/>
                <a:cs typeface="Times New Roman" panose="02020603050405020304" pitchFamily="18" charset="0"/>
              </a:rPr>
              <a:t>Srija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Velumula</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Introduction, Dataset selection, Regression Analysis, KNN &amp; NB model analysis</a:t>
            </a:r>
          </a:p>
          <a:p>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Sravani Pendyala               </a:t>
            </a:r>
            <a:r>
              <a:rPr lang="en-US" sz="1600" dirty="0">
                <a:latin typeface="Times New Roman" panose="02020603050405020304" pitchFamily="18" charset="0"/>
                <a:cs typeface="Times New Roman" panose="02020603050405020304" pitchFamily="18" charset="0"/>
              </a:rPr>
              <a:t>- Introduction, Dataset selection, KNN, NB, and SVM Analysis, Conclusion</a:t>
            </a:r>
          </a:p>
          <a:p>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Shashank Raj </a:t>
            </a:r>
            <a:r>
              <a:rPr lang="en-US" sz="1600" b="1" dirty="0" err="1">
                <a:latin typeface="Times New Roman" panose="02020603050405020304" pitchFamily="18" charset="0"/>
                <a:cs typeface="Times New Roman" panose="02020603050405020304" pitchFamily="18" charset="0"/>
              </a:rPr>
              <a:t>Mysolla</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Dataset selection, SVM &amp; Random Forest classifier analysis, and Conclusion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1888574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08B91-E8D8-8A06-C4C5-64D986B54EE0}"/>
              </a:ext>
            </a:extLst>
          </p:cNvPr>
          <p:cNvSpPr>
            <a:spLocks noGrp="1"/>
          </p:cNvSpPr>
          <p:nvPr>
            <p:ph type="title"/>
          </p:nvPr>
        </p:nvSpPr>
        <p:spPr>
          <a:xfrm>
            <a:off x="2432628" y="1421083"/>
            <a:ext cx="4978399" cy="3165045"/>
          </a:xfrm>
        </p:spPr>
        <p:txBody>
          <a:bodyPr vert="horz" lIns="91440" tIns="45720" rIns="91440" bIns="45720" rtlCol="0" anchor="b">
            <a:normAutofit/>
          </a:bodyPr>
          <a:lstStyle/>
          <a:p>
            <a:r>
              <a:rPr lang="en-US" sz="5200" b="1" kern="1200" dirty="0">
                <a:solidFill>
                  <a:srgbClr val="00B050"/>
                </a:solidFill>
                <a:latin typeface="Times New Roman" panose="02020603050405020304" pitchFamily="18" charset="0"/>
                <a:ea typeface="Tahoma" panose="020B0604030504040204" pitchFamily="34" charset="0"/>
                <a:cs typeface="Times New Roman" panose="02020603050405020304" pitchFamily="18" charset="0"/>
              </a:rPr>
              <a:t>Thank You</a:t>
            </a:r>
            <a:br>
              <a:rPr lang="en-US" sz="5200" b="1" kern="1200" dirty="0">
                <a:solidFill>
                  <a:schemeClr val="tx1"/>
                </a:solidFill>
                <a:latin typeface="+mj-lt"/>
                <a:ea typeface="+mj-ea"/>
                <a:cs typeface="+mj-cs"/>
              </a:rPr>
            </a:br>
            <a:endParaRPr lang="en-US" sz="5200" b="1" kern="1200" dirty="0">
              <a:solidFill>
                <a:schemeClr val="tx1"/>
              </a:solidFill>
              <a:latin typeface="+mj-lt"/>
              <a:ea typeface="+mj-ea"/>
              <a:cs typeface="+mj-cs"/>
            </a:endParaRPr>
          </a:p>
        </p:txBody>
      </p:sp>
      <p:pic>
        <p:nvPicPr>
          <p:cNvPr id="6" name="Graphic 5" descr="Smiling Face with No Fill">
            <a:extLst>
              <a:ext uri="{FF2B5EF4-FFF2-40B4-BE49-F238E27FC236}">
                <a16:creationId xmlns:a16="http://schemas.microsoft.com/office/drawing/2014/main" id="{A85E8924-EA2A-E3FF-93E4-71809FAED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Smiling Face with No Fill">
            <a:extLst>
              <a:ext uri="{FF2B5EF4-FFF2-40B4-BE49-F238E27FC236}">
                <a16:creationId xmlns:a16="http://schemas.microsoft.com/office/drawing/2014/main" id="{70E3EEA9-9F9D-4CAC-8454-CEB6BAFE76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48241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5B37-8A4D-A521-8D7A-1EB2C59BFF94}"/>
              </a:ext>
            </a:extLst>
          </p:cNvPr>
          <p:cNvSpPr>
            <a:spLocks noGrp="1"/>
          </p:cNvSpPr>
          <p:nvPr>
            <p:ph type="title"/>
          </p:nvPr>
        </p:nvSpPr>
        <p:spPr>
          <a:xfrm>
            <a:off x="928255" y="399762"/>
            <a:ext cx="10425543" cy="1306440"/>
          </a:xfrm>
        </p:spPr>
        <p:txBody>
          <a:bodyPr>
            <a:normAutofit/>
          </a:bodyPr>
          <a:lstStyle/>
          <a:p>
            <a:r>
              <a:rPr lang="en-IN" sz="4000" b="1" dirty="0">
                <a:latin typeface="Times New Roman" panose="02020603050405020304" pitchFamily="18" charset="0"/>
                <a:cs typeface="Times New Roman" panose="02020603050405020304" pitchFamily="18" charset="0"/>
              </a:rPr>
              <a:t>DATA ATTRIBUTES</a:t>
            </a:r>
            <a:endParaRPr lang="en-US" sz="4000" dirty="0">
              <a:latin typeface="Times New Roman" panose="02020603050405020304" pitchFamily="18" charset="0"/>
              <a:cs typeface="Times New Roman" panose="02020603050405020304" pitchFamily="18" charset="0"/>
            </a:endParaRPr>
          </a:p>
        </p:txBody>
      </p:sp>
      <p:sp>
        <p:nvSpPr>
          <p:cNvPr id="108" name="Content Placeholder 2">
            <a:extLst>
              <a:ext uri="{FF2B5EF4-FFF2-40B4-BE49-F238E27FC236}">
                <a16:creationId xmlns:a16="http://schemas.microsoft.com/office/drawing/2014/main" id="{0762CEED-DA31-971B-0795-36485F64713B}"/>
              </a:ext>
            </a:extLst>
          </p:cNvPr>
          <p:cNvSpPr>
            <a:spLocks noGrp="1"/>
          </p:cNvSpPr>
          <p:nvPr>
            <p:ph idx="1"/>
          </p:nvPr>
        </p:nvSpPr>
        <p:spPr>
          <a:xfrm>
            <a:off x="838200" y="1825625"/>
            <a:ext cx="6714066" cy="4301437"/>
          </a:xfrm>
        </p:spPr>
        <p:txBody>
          <a:bodyPr>
            <a:norm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Assessments of Cognitive and Functional abilities </a:t>
            </a:r>
            <a:r>
              <a:rPr lang="en-US" sz="2000" dirty="0">
                <a:latin typeface="Times New Roman" panose="02020603050405020304" pitchFamily="18" charset="0"/>
                <a:cs typeface="Times New Roman" panose="02020603050405020304" pitchFamily="18" charset="0"/>
              </a:rPr>
              <a:t>are obtained by measuring the scores of MMSE, functional assessment, memory complaints, behavioral problems, and ADL scores.</a:t>
            </a:r>
          </a:p>
          <a:p>
            <a:r>
              <a:rPr lang="en-US" sz="2000" b="1" dirty="0">
                <a:latin typeface="Times New Roman" panose="02020603050405020304" pitchFamily="18" charset="0"/>
                <a:cs typeface="Times New Roman" panose="02020603050405020304" pitchFamily="18" charset="0"/>
              </a:rPr>
              <a:t>Common Alzheimer’s symptoms </a:t>
            </a:r>
            <a:r>
              <a:rPr lang="en-US" sz="2000" dirty="0">
                <a:latin typeface="Times New Roman" panose="02020603050405020304" pitchFamily="18" charset="0"/>
                <a:cs typeface="Times New Roman" panose="02020603050405020304" pitchFamily="18" charset="0"/>
              </a:rPr>
              <a:t>include confusion, disorientation, personality changes, difficulty completing tasks, forgetfulness were recorded.</a:t>
            </a:r>
          </a:p>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Diagnosis Information </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indicates whether each patient has been diagnosed with Alzheimer's disease, allowing for the analysis of various factors associated with the diagnosis.</a:t>
            </a:r>
          </a:p>
        </p:txBody>
      </p:sp>
      <p:pic>
        <p:nvPicPr>
          <p:cNvPr id="72" name="Picture 71" descr="Red toy person in front of two lines of white figures">
            <a:extLst>
              <a:ext uri="{FF2B5EF4-FFF2-40B4-BE49-F238E27FC236}">
                <a16:creationId xmlns:a16="http://schemas.microsoft.com/office/drawing/2014/main" id="{924D7F12-5281-B160-6EE4-3AD6F7EB5304}"/>
              </a:ext>
            </a:extLst>
          </p:cNvPr>
          <p:cNvPicPr>
            <a:picLocks noChangeAspect="1"/>
          </p:cNvPicPr>
          <p:nvPr/>
        </p:nvPicPr>
        <p:blipFill>
          <a:blip r:embed="rId2"/>
          <a:srcRect l="22289" r="18381" b="-2"/>
          <a:stretch/>
        </p:blipFill>
        <p:spPr>
          <a:xfrm>
            <a:off x="7989296" y="1843285"/>
            <a:ext cx="3364502" cy="3728611"/>
          </a:xfrm>
          <a:prstGeom prst="rect">
            <a:avLst/>
          </a:prstGeom>
        </p:spPr>
      </p:pic>
    </p:spTree>
    <p:extLst>
      <p:ext uri="{BB962C8B-B14F-4D97-AF65-F5344CB8AC3E}">
        <p14:creationId xmlns:p14="http://schemas.microsoft.com/office/powerpoint/2010/main" val="366329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D6FB80-2491-7069-DA27-28C3E8C275AA}"/>
              </a:ext>
            </a:extLst>
          </p:cNvPr>
          <p:cNvSpPr>
            <a:spLocks noGrp="1"/>
          </p:cNvSpPr>
          <p:nvPr>
            <p:ph type="title"/>
          </p:nvPr>
        </p:nvSpPr>
        <p:spPr>
          <a:xfrm>
            <a:off x="838199" y="537883"/>
            <a:ext cx="4783697" cy="1942810"/>
          </a:xfrm>
        </p:spPr>
        <p:txBody>
          <a:bodyPr anchor="b">
            <a:normAutofit/>
          </a:bodyPr>
          <a:lstStyle/>
          <a:p>
            <a:r>
              <a:rPr lang="en-US" sz="4000" b="1" dirty="0">
                <a:latin typeface="Times New Roman" panose="02020603050405020304" pitchFamily="18" charset="0"/>
                <a:cs typeface="Times New Roman" panose="02020603050405020304" pitchFamily="18" charset="0"/>
              </a:rPr>
              <a:t>Data Visualization</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Scatter Plot</a:t>
            </a:r>
          </a:p>
        </p:txBody>
      </p:sp>
      <p:sp>
        <p:nvSpPr>
          <p:cNvPr id="3" name="Content Placeholder 2">
            <a:extLst>
              <a:ext uri="{FF2B5EF4-FFF2-40B4-BE49-F238E27FC236}">
                <a16:creationId xmlns:a16="http://schemas.microsoft.com/office/drawing/2014/main" id="{34A7CBC6-4BD0-E879-20F7-131A39434A88}"/>
              </a:ext>
            </a:extLst>
          </p:cNvPr>
          <p:cNvSpPr>
            <a:spLocks noGrp="1"/>
          </p:cNvSpPr>
          <p:nvPr>
            <p:ph idx="1"/>
          </p:nvPr>
        </p:nvSpPr>
        <p:spPr>
          <a:xfrm>
            <a:off x="838199" y="2686323"/>
            <a:ext cx="4783697" cy="343358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Interpretation:</a:t>
            </a:r>
          </a:p>
          <a:p>
            <a:pPr marL="0" indent="0">
              <a:buNone/>
            </a:pPr>
            <a:r>
              <a:rPr lang="en-US" sz="2000" dirty="0">
                <a:latin typeface="Times New Roman" panose="02020603050405020304" pitchFamily="18" charset="0"/>
                <a:cs typeface="Times New Roman" panose="02020603050405020304" pitchFamily="18" charset="0"/>
              </a:rPr>
              <a:t>From the scatter plot, it can be noted there was no clear correlation pattern observed, hence a heatmap was plotted to observe the correlation of the features.</a:t>
            </a:r>
          </a:p>
        </p:txBody>
      </p:sp>
      <p:pic>
        <p:nvPicPr>
          <p:cNvPr id="4" name="Content Placeholder 5" descr="A blue and white grid&#10;&#10;Description automatically generated">
            <a:extLst>
              <a:ext uri="{FF2B5EF4-FFF2-40B4-BE49-F238E27FC236}">
                <a16:creationId xmlns:a16="http://schemas.microsoft.com/office/drawing/2014/main" id="{3A1B91B1-1858-6A89-5297-3C26E8EAC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424" y="666324"/>
            <a:ext cx="5365375" cy="5325138"/>
          </a:xfrm>
          <a:prstGeom prst="rect">
            <a:avLst/>
          </a:prstGeom>
        </p:spPr>
      </p:pic>
    </p:spTree>
    <p:extLst>
      <p:ext uri="{BB962C8B-B14F-4D97-AF65-F5344CB8AC3E}">
        <p14:creationId xmlns:p14="http://schemas.microsoft.com/office/powerpoint/2010/main" val="195567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65096-A804-B631-FAF8-01423D9BC6A9}"/>
              </a:ext>
            </a:extLst>
          </p:cNvPr>
          <p:cNvSpPr>
            <a:spLocks noGrp="1"/>
          </p:cNvSpPr>
          <p:nvPr>
            <p:ph type="title"/>
          </p:nvPr>
        </p:nvSpPr>
        <p:spPr>
          <a:xfrm>
            <a:off x="841248" y="552289"/>
            <a:ext cx="2765146" cy="2081183"/>
          </a:xfrm>
        </p:spPr>
        <p:txBody>
          <a:bodyPr vert="horz" lIns="91440" tIns="45720" rIns="91440" bIns="45720" rtlCol="0" anchor="b">
            <a:normAutofit/>
          </a:bodyPr>
          <a:lstStyle/>
          <a:p>
            <a:r>
              <a:rPr lang="en-US" sz="4000" b="1" kern="1200" dirty="0">
                <a:solidFill>
                  <a:schemeClr val="tx1"/>
                </a:solidFill>
                <a:latin typeface="Times New Roman" panose="02020603050405020304" pitchFamily="18" charset="0"/>
                <a:cs typeface="Times New Roman" panose="02020603050405020304" pitchFamily="18" charset="0"/>
              </a:rPr>
              <a:t>Heat Map </a:t>
            </a:r>
          </a:p>
        </p:txBody>
      </p:sp>
      <p:pic>
        <p:nvPicPr>
          <p:cNvPr id="4102" name="Picture 6">
            <a:extLst>
              <a:ext uri="{FF2B5EF4-FFF2-40B4-BE49-F238E27FC236}">
                <a16:creationId xmlns:a16="http://schemas.microsoft.com/office/drawing/2014/main" id="{62747772-E8C3-11A5-E116-ACB673255B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1337" y="617938"/>
            <a:ext cx="7049413" cy="542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77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B93EF-E5F8-3AC2-F748-D9C1A2B5AF7B}"/>
              </a:ext>
            </a:extLst>
          </p:cNvPr>
          <p:cNvSpPr>
            <a:spLocks noGrp="1"/>
          </p:cNvSpPr>
          <p:nvPr>
            <p:ph type="title"/>
          </p:nvPr>
        </p:nvSpPr>
        <p:spPr>
          <a:xfrm>
            <a:off x="2019300" y="538956"/>
            <a:ext cx="8985250" cy="1118394"/>
          </a:xfrm>
        </p:spPr>
        <p:txBody>
          <a:bodyPr anchor="t">
            <a:normAutofit/>
          </a:bodyPr>
          <a:lstStyle/>
          <a:p>
            <a:r>
              <a:rPr lang="en-US" sz="4000" b="1" dirty="0">
                <a:latin typeface="Times New Roman" panose="02020603050405020304" pitchFamily="18" charset="0"/>
                <a:cs typeface="Times New Roman" panose="02020603050405020304" pitchFamily="18" charset="0"/>
              </a:rPr>
              <a:t>Data Visualization- Heat Map</a:t>
            </a:r>
          </a:p>
        </p:txBody>
      </p:sp>
      <p:pic>
        <p:nvPicPr>
          <p:cNvPr id="7" name="Graphic 6" descr="Venn Diagram">
            <a:extLst>
              <a:ext uri="{FF2B5EF4-FFF2-40B4-BE49-F238E27FC236}">
                <a16:creationId xmlns:a16="http://schemas.microsoft.com/office/drawing/2014/main" id="{7FCDE08C-1C13-6FF2-DC04-8D0C8F81B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9CF98F59-AA79-038C-6F7A-FAAC44217352}"/>
              </a:ext>
            </a:extLst>
          </p:cNvPr>
          <p:cNvSpPr>
            <a:spLocks noGrp="1"/>
          </p:cNvSpPr>
          <p:nvPr>
            <p:ph idx="1"/>
          </p:nvPr>
        </p:nvSpPr>
        <p:spPr>
          <a:xfrm>
            <a:off x="1009650" y="1847849"/>
            <a:ext cx="9994900" cy="425450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From the heat map, it was observed that the following features tend to be correlated:</a:t>
            </a:r>
          </a:p>
          <a:p>
            <a:pPr marL="0" indent="0">
              <a:buNone/>
            </a:pPr>
            <a:r>
              <a:rPr lang="en-US" sz="2000" b="1" dirty="0">
                <a:latin typeface="Times New Roman" panose="02020603050405020304" pitchFamily="18" charset="0"/>
                <a:cs typeface="Times New Roman" panose="02020603050405020304" pitchFamily="18" charset="0"/>
              </a:rPr>
              <a:t>Positive Correlation:</a:t>
            </a:r>
          </a:p>
          <a:p>
            <a:r>
              <a:rPr lang="en-US" sz="2000" dirty="0">
                <a:latin typeface="Times New Roman" panose="02020603050405020304" pitchFamily="18" charset="0"/>
                <a:cs typeface="Times New Roman" panose="02020603050405020304" pitchFamily="18" charset="0"/>
              </a:rPr>
              <a:t>A positive correlation of 0.3 between memory complaints and diagnosis was noticed that as memory complaints increase, the likelihood of a positive diagnosis (possibly for a cognitive condition) also rises. Similarly, a 0.2 correlation between behavioral problems and diagnosis indicated a mild relationship, where behavioral issues are slightly linked with diagnostic outcomes. </a:t>
            </a:r>
          </a:p>
          <a:p>
            <a:r>
              <a:rPr lang="en-US" sz="2000" dirty="0">
                <a:latin typeface="Times New Roman" panose="02020603050405020304" pitchFamily="18" charset="0"/>
                <a:cs typeface="Times New Roman" panose="02020603050405020304" pitchFamily="18" charset="0"/>
              </a:rPr>
              <a:t>In addition, other features such as education level and Cholesterol LDL as well as BMI and forgetfulness both have low positive correlations of 0.1, suggesting a minimal or negligible influence.</a:t>
            </a:r>
          </a:p>
          <a:p>
            <a:r>
              <a:rPr lang="en-US" sz="2000" dirty="0">
                <a:latin typeface="Times New Roman" panose="02020603050405020304" pitchFamily="18" charset="0"/>
                <a:cs typeface="Times New Roman" panose="02020603050405020304" pitchFamily="18" charset="0"/>
              </a:rPr>
              <a:t>Functional assessment and Activities of Daily Living (ADL) score show small positive association, possibly indicating that daily functioning abilities correspond, to some extent, with cognitive measures.</a:t>
            </a:r>
          </a:p>
        </p:txBody>
      </p:sp>
    </p:spTree>
    <p:extLst>
      <p:ext uri="{BB962C8B-B14F-4D97-AF65-F5344CB8AC3E}">
        <p14:creationId xmlns:p14="http://schemas.microsoft.com/office/powerpoint/2010/main" val="275434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98F59-AA79-038C-6F7A-FAAC44217352}"/>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Negative Correlation:</a:t>
            </a:r>
          </a:p>
          <a:p>
            <a:r>
              <a:rPr lang="en-US" sz="2000" dirty="0">
                <a:latin typeface="Times New Roman" panose="02020603050405020304" pitchFamily="18" charset="0"/>
                <a:cs typeface="Times New Roman" panose="02020603050405020304" pitchFamily="18" charset="0"/>
              </a:rPr>
              <a:t>A negative correlation of -0.4 between functional assessment and diagnosis, and -0.3 between ADL score and diagnosis, were observed suggesting that worse functioning in these areas is associated with a higher likelihood of a cognitive diagnosis. </a:t>
            </a:r>
          </a:p>
          <a:p>
            <a:r>
              <a:rPr lang="en-US" sz="2000" dirty="0">
                <a:latin typeface="Times New Roman" panose="02020603050405020304" pitchFamily="18" charset="0"/>
                <a:cs typeface="Times New Roman" panose="02020603050405020304" pitchFamily="18" charset="0"/>
              </a:rPr>
              <a:t>The Mini-Mental State Examination (MMSE) score also showed a negative correlation of -0.2 with diagnosis, implying that lower cognitive test scores are associated with more severe diagnoses. </a:t>
            </a:r>
          </a:p>
          <a:p>
            <a:r>
              <a:rPr lang="en-US" sz="2000" dirty="0">
                <a:latin typeface="Times New Roman" panose="02020603050405020304" pitchFamily="18" charset="0"/>
                <a:cs typeface="Times New Roman" panose="02020603050405020304" pitchFamily="18" charset="0"/>
              </a:rPr>
              <a:t>Smaller negative correlations, such as -0.1 between Cholesterol HDL and task difficulty, education level and age, and Sleep Quality &amp; diagnosis, indicate a subtle inverse relationships that could contribute to overall health and cognitive outcomes. </a:t>
            </a:r>
          </a:p>
          <a:p>
            <a:pPr marL="0" indent="0">
              <a:buNone/>
            </a:pPr>
            <a:r>
              <a:rPr lang="en-US" sz="2000" dirty="0">
                <a:latin typeface="Times New Roman" panose="02020603050405020304" pitchFamily="18" charset="0"/>
                <a:cs typeface="Times New Roman" panose="02020603050405020304" pitchFamily="18" charset="0"/>
              </a:rPr>
              <a:t>Overall, these findings highlight both cognitive and physical factors that may influence or signal cognitive decline or related diagnoses.</a:t>
            </a:r>
          </a:p>
          <a:p>
            <a:endParaRPr lang="en-US" sz="2000" dirty="0"/>
          </a:p>
        </p:txBody>
      </p:sp>
      <p:sp>
        <p:nvSpPr>
          <p:cNvPr id="6" name="Title 1">
            <a:extLst>
              <a:ext uri="{FF2B5EF4-FFF2-40B4-BE49-F238E27FC236}">
                <a16:creationId xmlns:a16="http://schemas.microsoft.com/office/drawing/2014/main" id="{ABF5BB8A-37B5-796E-1884-1BD7324FA669}"/>
              </a:ext>
            </a:extLst>
          </p:cNvPr>
          <p:cNvSpPr txBox="1">
            <a:spLocks/>
          </p:cNvSpPr>
          <p:nvPr/>
        </p:nvSpPr>
        <p:spPr>
          <a:xfrm>
            <a:off x="2043544" y="517525"/>
            <a:ext cx="94626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Data Visualization- Heat Map</a:t>
            </a:r>
          </a:p>
        </p:txBody>
      </p:sp>
      <p:pic>
        <p:nvPicPr>
          <p:cNvPr id="2" name="Graphic 1" descr="Venn Diagram">
            <a:extLst>
              <a:ext uri="{FF2B5EF4-FFF2-40B4-BE49-F238E27FC236}">
                <a16:creationId xmlns:a16="http://schemas.microsoft.com/office/drawing/2014/main" id="{91D08006-D8B0-9F87-0F01-3191E24C5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55" y="739847"/>
            <a:ext cx="749300" cy="749300"/>
          </a:xfrm>
          <a:prstGeom prst="rect">
            <a:avLst/>
          </a:prstGeom>
        </p:spPr>
      </p:pic>
    </p:spTree>
    <p:extLst>
      <p:ext uri="{BB962C8B-B14F-4D97-AF65-F5344CB8AC3E}">
        <p14:creationId xmlns:p14="http://schemas.microsoft.com/office/powerpoint/2010/main" val="2000266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2394</TotalTime>
  <Words>4104</Words>
  <Application>Microsoft Office PowerPoint</Application>
  <PresentationFormat>Widescreen</PresentationFormat>
  <Paragraphs>288</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Aptos</vt:lpstr>
      <vt:lpstr>Aptos Display</vt:lpstr>
      <vt:lpstr>Arial</vt:lpstr>
      <vt:lpstr>Calibri</vt:lpstr>
      <vt:lpstr>Courier New</vt:lpstr>
      <vt:lpstr>Tahoma</vt:lpstr>
      <vt:lpstr>Times New Roman</vt:lpstr>
      <vt:lpstr>Office Theme</vt:lpstr>
      <vt:lpstr>LIFESTYLE AND ALZHEIMER’S PREDICTING ONSET THROUGH BEHAVIORAL ANALYSIS</vt:lpstr>
      <vt:lpstr>TABLE OF CONTENTS</vt:lpstr>
      <vt:lpstr>DATA DESCRIPTION</vt:lpstr>
      <vt:lpstr>DATA ATTRIBUTES</vt:lpstr>
      <vt:lpstr>DATA ATTRIBUTES</vt:lpstr>
      <vt:lpstr>Data Visualization Scatter Plot</vt:lpstr>
      <vt:lpstr>Heat Map </vt:lpstr>
      <vt:lpstr>Data Visualization- Heat Map</vt:lpstr>
      <vt:lpstr>PowerPoint Presentation</vt:lpstr>
      <vt:lpstr>Data Visualization- Bar Plot</vt:lpstr>
      <vt:lpstr>Data Visualization- Bar Plot</vt:lpstr>
      <vt:lpstr>Data Visualization- Pie Chart</vt:lpstr>
      <vt:lpstr>Data Visualization- Histogram</vt:lpstr>
      <vt:lpstr>Data Visualization- Box Plot</vt:lpstr>
      <vt:lpstr>REGRESSION</vt:lpstr>
      <vt:lpstr>REGRESSION</vt:lpstr>
      <vt:lpstr>REGRESSION</vt:lpstr>
      <vt:lpstr>REGRESSION</vt:lpstr>
      <vt:lpstr>REGRESSION</vt:lpstr>
      <vt:lpstr>K Nearest Neighbor (KNN) Model</vt:lpstr>
      <vt:lpstr>K Nearest Neighbor (KNN) Model</vt:lpstr>
      <vt:lpstr>K Nearest Neighbor (KNN) Model</vt:lpstr>
      <vt:lpstr>Gaussian Naive Bayesian Model</vt:lpstr>
      <vt:lpstr>Gaussian Naive Bayesian Model</vt:lpstr>
      <vt:lpstr>Support Vector Machine (SVM) Model</vt:lpstr>
      <vt:lpstr>Support Vector Machine (SVM) Model</vt:lpstr>
      <vt:lpstr>Support Vector Machine (SVM) Model</vt:lpstr>
      <vt:lpstr>Support Vector Machine (SVM) Model</vt:lpstr>
      <vt:lpstr>Support Vector Machine (SVM) Model</vt:lpstr>
      <vt:lpstr>Support Vector Machine (SVM) Model</vt:lpstr>
      <vt:lpstr>Random Forest</vt:lpstr>
      <vt:lpstr>Random Forest</vt:lpstr>
      <vt:lpstr>Random Forest</vt:lpstr>
      <vt:lpstr>Random Forest</vt:lpstr>
      <vt:lpstr>Random Forest</vt:lpstr>
      <vt:lpstr>Random Forest</vt:lpstr>
      <vt:lpstr>Conclusion</vt:lpstr>
      <vt:lpstr>Conclusion</vt:lpstr>
      <vt:lpstr>References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sravani pendyala</dc:creator>
  <cp:lastModifiedBy>sravani pendyala</cp:lastModifiedBy>
  <cp:revision>232</cp:revision>
  <dcterms:created xsi:type="dcterms:W3CDTF">2024-09-04T00:26:23Z</dcterms:created>
  <dcterms:modified xsi:type="dcterms:W3CDTF">2024-12-06T21:22:07Z</dcterms:modified>
</cp:coreProperties>
</file>